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8494804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xfrm>
            <a:off x="600670" y="5765544"/>
            <a:ext cx="10985502" cy="318490"/>
          </a:xfrm>
          <a:prstGeom prst="rect">
            <a:avLst/>
          </a:prstGeom>
        </p:spPr>
        <p:txBody>
          <a:bodyPr>
            <a:normAutofit fontScale="92500" lnSpcReduction="20000"/>
          </a:bodyPr>
          <a:lstStyle/>
          <a:p>
            <a:endParaRPr/>
          </a:p>
        </p:txBody>
      </p:sp>
      <p:sp>
        <p:nvSpPr>
          <p:cNvPr id="172" name="information systems governance, policies, and best practices"/>
          <p:cNvSpPr txBox="1">
            <a:spLocks noGrp="1"/>
          </p:cNvSpPr>
          <p:nvPr>
            <p:ph type="ctrTitle"/>
          </p:nvPr>
        </p:nvSpPr>
        <p:spPr>
          <a:prstGeom prst="rect">
            <a:avLst/>
          </a:prstGeom>
        </p:spPr>
        <p:txBody>
          <a:bodyPr>
            <a:normAutofit/>
          </a:bodyPr>
          <a:lstStyle>
            <a:lvl1pPr defTabSz="2365188">
              <a:defRPr sz="11252" spc="-225"/>
            </a:lvl1pPr>
          </a:lstStyle>
          <a:p>
            <a:r>
              <a:rPr lang="en-US" dirty="0"/>
              <a:t>IS</a:t>
            </a:r>
            <a:r>
              <a:rPr dirty="0"/>
              <a:t> governance</a:t>
            </a:r>
          </a:p>
        </p:txBody>
      </p:sp>
      <p:sp>
        <p:nvSpPr>
          <p:cNvPr id="173" name="Username"/>
          <p:cNvSpPr txBox="1">
            <a:spLocks noGrp="1"/>
          </p:cNvSpPr>
          <p:nvPr>
            <p:ph type="subTitle" sz="quarter" idx="1"/>
          </p:nvPr>
        </p:nvSpPr>
        <p:spPr>
          <a:prstGeom prst="rect">
            <a:avLst/>
          </a:prstGeom>
        </p:spPr>
        <p:txBody>
          <a:bodyPr/>
          <a:lstStyle/>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is Information Systems Governance?"/>
          <p:cNvSpPr txBox="1">
            <a:spLocks noGrp="1"/>
          </p:cNvSpPr>
          <p:nvPr>
            <p:ph type="title"/>
          </p:nvPr>
        </p:nvSpPr>
        <p:spPr>
          <a:prstGeom prst="rect">
            <a:avLst/>
          </a:prstGeom>
        </p:spPr>
        <p:txBody>
          <a:bodyPr/>
          <a:lstStyle/>
          <a:p>
            <a:r>
              <a:t>What is Information Systems Governance?</a:t>
            </a:r>
          </a:p>
        </p:txBody>
      </p:sp>
      <p:sp>
        <p:nvSpPr>
          <p:cNvPr id="177" name="Information Systems Governance refers to the overall management framework that ensures the effective and efficient use of information technology within an organization. It involves establishing policies, procedures, and guidelines to ensure that informat"/>
          <p:cNvSpPr txBox="1">
            <a:spLocks noGrp="1"/>
          </p:cNvSpPr>
          <p:nvPr>
            <p:ph idx="1"/>
          </p:nvPr>
        </p:nvSpPr>
        <p:spPr>
          <a:prstGeom prst="rect">
            <a:avLst/>
          </a:prstGeom>
        </p:spPr>
        <p:txBody>
          <a:bodyPr>
            <a:normAutofit fontScale="85000" lnSpcReduction="10000"/>
          </a:bodyPr>
          <a:lstStyle>
            <a:lvl1pPr defTabSz="495300">
              <a:defRPr sz="3300"/>
            </a:lvl1pPr>
          </a:lstStyle>
          <a:p>
            <a:r>
              <a:rPr dirty="0"/>
              <a:t>Information Systems Governance refers to the overall management framework that ensures the effective and efficient use of information technology within an organization. </a:t>
            </a:r>
            <a:endParaRPr lang="en-US" dirty="0"/>
          </a:p>
          <a:p>
            <a:r>
              <a:rPr dirty="0"/>
              <a:t>involves establishing policies, procedures, and guidelines to ensure that information systems align with the organization's goals and objectives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Why is Information Systems Governance Important?"/>
          <p:cNvSpPr txBox="1">
            <a:spLocks noGrp="1"/>
          </p:cNvSpPr>
          <p:nvPr>
            <p:ph type="title"/>
          </p:nvPr>
        </p:nvSpPr>
        <p:spPr>
          <a:prstGeom prst="rect">
            <a:avLst/>
          </a:prstGeom>
        </p:spPr>
        <p:txBody>
          <a:bodyPr/>
          <a:lstStyle/>
          <a:p>
            <a:r>
              <a:t>Why is Information Systems Governance Important?</a:t>
            </a:r>
          </a:p>
        </p:txBody>
      </p:sp>
      <p:sp>
        <p:nvSpPr>
          <p:cNvPr id="181" name="Information Systems Governance is important for several reasons:…"/>
          <p:cNvSpPr txBox="1">
            <a:spLocks noGrp="1"/>
          </p:cNvSpPr>
          <p:nvPr>
            <p:ph idx="1"/>
          </p:nvPr>
        </p:nvSpPr>
        <p:spPr>
          <a:prstGeom prst="rect">
            <a:avLst/>
          </a:prstGeom>
        </p:spPr>
        <p:txBody>
          <a:bodyPr>
            <a:normAutofit/>
          </a:bodyPr>
          <a:lstStyle/>
          <a:p>
            <a:pPr defTabSz="165100">
              <a:lnSpc>
                <a:spcPct val="100000"/>
              </a:lnSpc>
              <a:spcBef>
                <a:spcPts val="0"/>
              </a:spcBef>
              <a:spcAft>
                <a:spcPts val="1200"/>
              </a:spcAft>
              <a:defRPr sz="2200"/>
            </a:pPr>
            <a:r>
              <a:rPr dirty="0"/>
              <a:t>Information Systems Governance is important for several reasons:</a:t>
            </a:r>
          </a:p>
          <a:p>
            <a:pPr defTabSz="165100">
              <a:lnSpc>
                <a:spcPct val="100000"/>
              </a:lnSpc>
              <a:spcBef>
                <a:spcPts val="0"/>
              </a:spcBef>
              <a:spcAft>
                <a:spcPts val="1200"/>
              </a:spcAft>
              <a:defRPr sz="2200"/>
            </a:pPr>
            <a:r>
              <a:rPr dirty="0"/>
              <a:t>Ensuring the confidentiality, integrity, and availability of information assets.</a:t>
            </a:r>
          </a:p>
          <a:p>
            <a:pPr defTabSz="165100">
              <a:lnSpc>
                <a:spcPct val="100000"/>
              </a:lnSpc>
              <a:spcBef>
                <a:spcPts val="0"/>
              </a:spcBef>
              <a:spcAft>
                <a:spcPts val="1200"/>
              </a:spcAft>
              <a:defRPr sz="2200"/>
            </a:pPr>
            <a:r>
              <a:rPr dirty="0"/>
              <a:t>Minimizing risks associated with data breaches and cyber attacks.</a:t>
            </a:r>
          </a:p>
          <a:p>
            <a:pPr defTabSz="165100">
              <a:lnSpc>
                <a:spcPct val="100000"/>
              </a:lnSpc>
              <a:spcBef>
                <a:spcPts val="0"/>
              </a:spcBef>
              <a:spcAft>
                <a:spcPts val="1200"/>
              </a:spcAft>
              <a:defRPr sz="2200"/>
            </a:pPr>
            <a:r>
              <a:rPr dirty="0"/>
              <a:t>Enhancing the reliability and performance of information systems.</a:t>
            </a:r>
          </a:p>
          <a:p>
            <a:pPr defTabSz="165100">
              <a:lnSpc>
                <a:spcPct val="100000"/>
              </a:lnSpc>
              <a:spcBef>
                <a:spcPts val="0"/>
              </a:spcBef>
              <a:spcAft>
                <a:spcPts val="1200"/>
              </a:spcAft>
              <a:defRPr sz="2200"/>
            </a:pPr>
            <a:r>
              <a:rPr dirty="0"/>
              <a:t>Complying with legal and regulatory requirements.</a:t>
            </a:r>
          </a:p>
          <a:p>
            <a:pPr defTabSz="165100">
              <a:lnSpc>
                <a:spcPct val="100000"/>
              </a:lnSpc>
              <a:spcBef>
                <a:spcPts val="0"/>
              </a:spcBef>
              <a:spcAft>
                <a:spcPts val="1200"/>
              </a:spcAft>
              <a:defRPr sz="2200"/>
            </a:pPr>
            <a:r>
              <a:rPr dirty="0"/>
              <a:t>Aligning investments with business strategies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Key Components of Information Systems Governance"/>
          <p:cNvSpPr txBox="1">
            <a:spLocks noGrp="1"/>
          </p:cNvSpPr>
          <p:nvPr>
            <p:ph type="title"/>
          </p:nvPr>
        </p:nvSpPr>
        <p:spPr>
          <a:prstGeom prst="rect">
            <a:avLst/>
          </a:prstGeom>
        </p:spPr>
        <p:txBody>
          <a:bodyPr>
            <a:normAutofit/>
          </a:bodyPr>
          <a:lstStyle/>
          <a:p>
            <a:r>
              <a:rPr dirty="0"/>
              <a:t>Key Components of Information Systems Governance</a:t>
            </a:r>
          </a:p>
        </p:txBody>
      </p:sp>
      <p:sp>
        <p:nvSpPr>
          <p:cNvPr id="185" name="IT Strategy and Planning: Developing a strategic plan for IT investments and aligning them with business objectives.…"/>
          <p:cNvSpPr txBox="1">
            <a:spLocks noGrp="1"/>
          </p:cNvSpPr>
          <p:nvPr>
            <p:ph idx="1"/>
          </p:nvPr>
        </p:nvSpPr>
        <p:spPr>
          <a:xfrm>
            <a:off x="1451579" y="2015732"/>
            <a:ext cx="9603275" cy="3891908"/>
          </a:xfrm>
          <a:prstGeom prst="rect">
            <a:avLst/>
          </a:prstGeom>
        </p:spPr>
        <p:txBody>
          <a:bodyPr>
            <a:normAutofit fontScale="77500" lnSpcReduction="20000"/>
          </a:bodyPr>
          <a:lstStyle/>
          <a:p>
            <a:pPr defTabSz="165100">
              <a:spcBef>
                <a:spcPts val="0"/>
              </a:spcBef>
              <a:spcAft>
                <a:spcPts val="1200"/>
              </a:spcAft>
              <a:defRPr sz="2200"/>
            </a:pPr>
            <a:r>
              <a:rPr dirty="0"/>
              <a:t>Strategy and Planning: Developing a strategic plan for investments and aligning them with business objectives.</a:t>
            </a:r>
          </a:p>
          <a:p>
            <a:pPr defTabSz="165100">
              <a:spcBef>
                <a:spcPts val="0"/>
              </a:spcBef>
              <a:spcAft>
                <a:spcPts val="1200"/>
              </a:spcAft>
              <a:defRPr sz="2200"/>
            </a:pPr>
            <a:r>
              <a:rPr dirty="0"/>
              <a:t>Risk Management: Identifying and managing risks associated with information systems.</a:t>
            </a:r>
          </a:p>
          <a:p>
            <a:pPr defTabSz="165100">
              <a:spcBef>
                <a:spcPts val="0"/>
              </a:spcBef>
              <a:spcAft>
                <a:spcPts val="1200"/>
              </a:spcAft>
              <a:defRPr sz="2200"/>
            </a:pPr>
            <a:r>
              <a:rPr dirty="0"/>
              <a:t>Policies and Procedures: Establishing guidelines for the use and management of information systems.</a:t>
            </a:r>
          </a:p>
          <a:p>
            <a:pPr defTabSz="165100">
              <a:spcBef>
                <a:spcPts val="0"/>
              </a:spcBef>
              <a:spcAft>
                <a:spcPts val="1200"/>
              </a:spcAft>
              <a:defRPr sz="2200"/>
            </a:pPr>
            <a:r>
              <a:rPr dirty="0"/>
              <a:t>Performance Measurement: Monitoring and evaluating the performance of information systems.</a:t>
            </a:r>
          </a:p>
          <a:p>
            <a:pPr defTabSz="165100">
              <a:spcBef>
                <a:spcPts val="0"/>
              </a:spcBef>
              <a:spcAft>
                <a:spcPts val="1200"/>
              </a:spcAft>
              <a:defRPr sz="2200"/>
            </a:pPr>
            <a:r>
              <a:rPr dirty="0"/>
              <a:t>Compliance: Ensuring compliance with legal and regulatory requirements.</a:t>
            </a:r>
          </a:p>
          <a:p>
            <a:pPr defTabSz="165100">
              <a:spcBef>
                <a:spcPts val="0"/>
              </a:spcBef>
              <a:spcAft>
                <a:spcPts val="1200"/>
              </a:spcAft>
              <a:defRPr sz="2200"/>
            </a:pPr>
            <a:r>
              <a:rPr dirty="0"/>
              <a:t>Security: Implementing measures to protect information assets from unauthorized access.</a:t>
            </a:r>
          </a:p>
          <a:p>
            <a:pPr defTabSz="165100">
              <a:spcBef>
                <a:spcPts val="0"/>
              </a:spcBef>
              <a:spcAft>
                <a:spcPts val="1200"/>
              </a:spcAft>
              <a:defRPr sz="2200"/>
            </a:pPr>
            <a:r>
              <a:rPr dirty="0"/>
              <a:t>Resource Management: Managing resources effectively and efficiently.</a:t>
            </a:r>
          </a:p>
          <a:p>
            <a:pPr defTabSz="165100">
              <a:spcBef>
                <a:spcPts val="0"/>
              </a:spcBef>
              <a:spcAft>
                <a:spcPts val="1200"/>
              </a:spcAft>
              <a:defRPr sz="2200"/>
            </a:pPr>
            <a:r>
              <a:rPr dirty="0"/>
              <a:t>Stakeholder Engagement: Engaging stakeholders in decision-making processes related to information systems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Best Practices for Information Systems Governance"/>
          <p:cNvSpPr txBox="1">
            <a:spLocks noGrp="1"/>
          </p:cNvSpPr>
          <p:nvPr>
            <p:ph type="title"/>
          </p:nvPr>
        </p:nvSpPr>
        <p:spPr>
          <a:prstGeom prst="rect">
            <a:avLst/>
          </a:prstGeom>
        </p:spPr>
        <p:txBody>
          <a:bodyPr>
            <a:normAutofit/>
          </a:bodyPr>
          <a:lstStyle>
            <a:lvl1pPr defTabSz="2072588">
              <a:defRPr sz="7225" spc="-144"/>
            </a:lvl1pPr>
          </a:lstStyle>
          <a:p>
            <a:r>
              <a:rPr sz="3200" dirty="0"/>
              <a:t>Best Practices</a:t>
            </a:r>
          </a:p>
        </p:txBody>
      </p:sp>
      <p:sp>
        <p:nvSpPr>
          <p:cNvPr id="189" name="Clearly define roles and responsibilities for IT governance.…"/>
          <p:cNvSpPr txBox="1">
            <a:spLocks noGrp="1"/>
          </p:cNvSpPr>
          <p:nvPr>
            <p:ph sz="half" idx="1"/>
          </p:nvPr>
        </p:nvSpPr>
        <p:spPr>
          <a:prstGeom prst="rect">
            <a:avLst/>
          </a:prstGeom>
        </p:spPr>
        <p:txBody>
          <a:bodyPr>
            <a:normAutofit fontScale="47500" lnSpcReduction="20000"/>
          </a:bodyPr>
          <a:lstStyle/>
          <a:p>
            <a:pPr marL="207264" indent="-207264" defTabSz="829035">
              <a:spcBef>
                <a:spcPts val="0"/>
              </a:spcBef>
              <a:spcAft>
                <a:spcPts val="1200"/>
              </a:spcAft>
              <a:defRPr sz="3264"/>
            </a:pPr>
            <a:r>
              <a:rPr dirty="0"/>
              <a:t>Clearly define roles and responsibilities for governance.</a:t>
            </a:r>
          </a:p>
          <a:p>
            <a:pPr marL="207264" indent="-207264" defTabSz="829035">
              <a:spcBef>
                <a:spcPts val="0"/>
              </a:spcBef>
              <a:spcAft>
                <a:spcPts val="1200"/>
              </a:spcAft>
              <a:defRPr sz="3264"/>
            </a:pPr>
            <a:r>
              <a:rPr dirty="0"/>
              <a:t>Establish a governance framework that aligns with the organization's structure and goals.</a:t>
            </a:r>
          </a:p>
          <a:p>
            <a:pPr marL="207264" indent="-207264" defTabSz="829035">
              <a:spcBef>
                <a:spcPts val="0"/>
              </a:spcBef>
              <a:spcAft>
                <a:spcPts val="1200"/>
              </a:spcAft>
              <a:defRPr sz="3264"/>
            </a:pPr>
            <a:r>
              <a:rPr dirty="0"/>
              <a:t>Regularly review and update policies and procedures.</a:t>
            </a:r>
          </a:p>
          <a:p>
            <a:pPr marL="207264" indent="-207264" defTabSz="829035">
              <a:spcBef>
                <a:spcPts val="0"/>
              </a:spcBef>
              <a:spcAft>
                <a:spcPts val="1200"/>
              </a:spcAft>
              <a:defRPr sz="3264"/>
            </a:pPr>
            <a:r>
              <a:rPr dirty="0"/>
              <a:t>Implement a risk management process to identify and mitigate potential risks.</a:t>
            </a:r>
          </a:p>
          <a:p>
            <a:pPr marL="207264" indent="-207264" defTabSz="829035">
              <a:spcBef>
                <a:spcPts val="0"/>
              </a:spcBef>
              <a:spcAft>
                <a:spcPts val="1200"/>
              </a:spcAft>
              <a:defRPr sz="3264"/>
            </a:pPr>
            <a:r>
              <a:rPr dirty="0"/>
              <a:t>Conduct regular audits to ensure compliance with policies and regulations.</a:t>
            </a:r>
          </a:p>
        </p:txBody>
      </p:sp>
      <p:sp>
        <p:nvSpPr>
          <p:cNvPr id="2" name="Content Placeholder 1">
            <a:extLst>
              <a:ext uri="{FF2B5EF4-FFF2-40B4-BE49-F238E27FC236}">
                <a16:creationId xmlns:a16="http://schemas.microsoft.com/office/drawing/2014/main" id="{1B2AD866-8E00-9193-05BD-CE57B05DE847}"/>
              </a:ext>
            </a:extLst>
          </p:cNvPr>
          <p:cNvSpPr>
            <a:spLocks noGrp="1"/>
          </p:cNvSpPr>
          <p:nvPr>
            <p:ph sz="half" idx="2"/>
          </p:nvPr>
        </p:nvSpPr>
        <p:spPr/>
        <p:txBody>
          <a:bodyPr>
            <a:normAutofit fontScale="47500" lnSpcReduction="20000"/>
          </a:bodyPr>
          <a:lstStyle/>
          <a:p>
            <a:pPr marL="207264" indent="-207264" defTabSz="829035">
              <a:spcBef>
                <a:spcPts val="0"/>
              </a:spcBef>
              <a:spcAft>
                <a:spcPts val="1200"/>
              </a:spcAft>
              <a:defRPr sz="3264"/>
            </a:pPr>
            <a:r>
              <a:rPr lang="en-US" dirty="0"/>
              <a:t>Foster a culture of accountability and transparency within the organization.</a:t>
            </a:r>
          </a:p>
          <a:p>
            <a:pPr marL="207264" indent="-207264" defTabSz="829035">
              <a:spcBef>
                <a:spcPts val="0"/>
              </a:spcBef>
              <a:spcAft>
                <a:spcPts val="1200"/>
              </a:spcAft>
              <a:defRPr sz="3264"/>
            </a:pPr>
            <a:r>
              <a:rPr lang="en-US" dirty="0"/>
              <a:t>Provide training and awareness programs to educate employees about governance.</a:t>
            </a:r>
          </a:p>
          <a:p>
            <a:pPr marL="207264" indent="-207264" defTabSz="829035">
              <a:spcBef>
                <a:spcPts val="0"/>
              </a:spcBef>
              <a:spcAft>
                <a:spcPts val="1200"/>
              </a:spcAft>
              <a:defRPr sz="3264"/>
            </a:pPr>
            <a:r>
              <a:rPr lang="en-US" dirty="0"/>
              <a:t>Continuously monitor and evaluate the performance of information systems.</a:t>
            </a:r>
          </a:p>
          <a:p>
            <a:pPr marL="207264" indent="-207264" defTabSz="829035">
              <a:spcBef>
                <a:spcPts val="0"/>
              </a:spcBef>
              <a:spcAft>
                <a:spcPts val="1200"/>
              </a:spcAft>
              <a:defRPr sz="3264"/>
            </a:pPr>
            <a:r>
              <a:rPr lang="en-US" dirty="0"/>
              <a:t>Foster collaboration and communication between and business units.</a:t>
            </a:r>
          </a:p>
          <a:p>
            <a:pPr marL="207264" indent="-207264" defTabSz="829035">
              <a:spcBef>
                <a:spcPts val="0"/>
              </a:spcBef>
              <a:spcAft>
                <a:spcPts val="1200"/>
              </a:spcAft>
              <a:defRPr sz="3264"/>
            </a:pPr>
            <a:r>
              <a:rPr lang="en-US" dirty="0"/>
              <a:t>Stay updated with emerging technologies and industry trends</a:t>
            </a:r>
          </a:p>
          <a:p>
            <a:pPr>
              <a:spcBef>
                <a:spcPts val="0"/>
              </a:spcBef>
              <a:spcAft>
                <a:spcPts val="1200"/>
              </a:spcAft>
            </a:pPr>
            <a:endParaRPr lang="en-US"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ommon Challenges in Information Systems Governance"/>
          <p:cNvSpPr txBox="1">
            <a:spLocks noGrp="1"/>
          </p:cNvSpPr>
          <p:nvPr>
            <p:ph type="title"/>
          </p:nvPr>
        </p:nvSpPr>
        <p:spPr>
          <a:prstGeom prst="rect">
            <a:avLst/>
          </a:prstGeom>
        </p:spPr>
        <p:txBody>
          <a:bodyPr>
            <a:normAutofit/>
          </a:bodyPr>
          <a:lstStyle>
            <a:lvl1pPr defTabSz="1877520">
              <a:defRPr sz="6544" spc="-130"/>
            </a:lvl1pPr>
          </a:lstStyle>
          <a:p>
            <a:r>
              <a:rPr sz="3200" dirty="0"/>
              <a:t>Common Challenges</a:t>
            </a:r>
          </a:p>
        </p:txBody>
      </p:sp>
      <p:sp>
        <p:nvSpPr>
          <p:cNvPr id="193" name="Lack of top management support and commitment.…"/>
          <p:cNvSpPr txBox="1">
            <a:spLocks noGrp="1"/>
          </p:cNvSpPr>
          <p:nvPr>
            <p:ph idx="1"/>
          </p:nvPr>
        </p:nvSpPr>
        <p:spPr>
          <a:xfrm>
            <a:off x="1451579" y="2015732"/>
            <a:ext cx="9603275" cy="3861086"/>
          </a:xfrm>
          <a:prstGeom prst="rect">
            <a:avLst/>
          </a:prstGeom>
        </p:spPr>
        <p:txBody>
          <a:bodyPr>
            <a:normAutofit fontScale="47500" lnSpcReduction="20000"/>
          </a:bodyPr>
          <a:lstStyle/>
          <a:p>
            <a:pPr marL="268224" indent="-268224" defTabSz="1072869">
              <a:spcBef>
                <a:spcPts val="0"/>
              </a:spcBef>
              <a:spcAft>
                <a:spcPts val="1200"/>
              </a:spcAft>
              <a:defRPr sz="4224"/>
            </a:pPr>
            <a:r>
              <a:rPr dirty="0"/>
              <a:t> Lack of top management support and commitment.</a:t>
            </a:r>
          </a:p>
          <a:p>
            <a:pPr marL="268224" indent="-268224" defTabSz="1072869">
              <a:spcBef>
                <a:spcPts val="0"/>
              </a:spcBef>
              <a:spcAft>
                <a:spcPts val="1200"/>
              </a:spcAft>
              <a:defRPr sz="4224"/>
            </a:pPr>
            <a:r>
              <a:rPr dirty="0"/>
              <a:t>Insufficient resources and budget allocation for governance.</a:t>
            </a:r>
          </a:p>
          <a:p>
            <a:pPr marL="268224" indent="-268224" defTabSz="1072869">
              <a:spcBef>
                <a:spcPts val="0"/>
              </a:spcBef>
              <a:spcAft>
                <a:spcPts val="1200"/>
              </a:spcAft>
              <a:defRPr sz="4224"/>
            </a:pPr>
            <a:r>
              <a:rPr dirty="0"/>
              <a:t>Resistance to change from employees.</a:t>
            </a:r>
          </a:p>
          <a:p>
            <a:pPr marL="268224" indent="-268224" defTabSz="1072869">
              <a:spcBef>
                <a:spcPts val="0"/>
              </a:spcBef>
              <a:spcAft>
                <a:spcPts val="1200"/>
              </a:spcAft>
              <a:defRPr sz="4224"/>
            </a:pPr>
            <a:r>
              <a:rPr dirty="0"/>
              <a:t>Lack of awareness and understanding of governance principles.</a:t>
            </a:r>
          </a:p>
          <a:p>
            <a:pPr marL="268224" indent="-268224" defTabSz="1072869">
              <a:spcBef>
                <a:spcPts val="0"/>
              </a:spcBef>
              <a:spcAft>
                <a:spcPts val="1200"/>
              </a:spcAft>
              <a:defRPr sz="4224"/>
            </a:pPr>
            <a:r>
              <a:rPr dirty="0"/>
              <a:t>Difficulty in aligning with business strategies.</a:t>
            </a:r>
          </a:p>
          <a:p>
            <a:pPr marL="268224" indent="-268224" defTabSz="1072869">
              <a:spcBef>
                <a:spcPts val="0"/>
              </a:spcBef>
              <a:spcAft>
                <a:spcPts val="1200"/>
              </a:spcAft>
              <a:defRPr sz="4224"/>
            </a:pPr>
            <a:r>
              <a:rPr dirty="0"/>
              <a:t>Complexity and rapid evolution of technology.</a:t>
            </a:r>
          </a:p>
          <a:p>
            <a:pPr marL="268224" indent="-268224" defTabSz="1072869">
              <a:spcBef>
                <a:spcPts val="0"/>
              </a:spcBef>
              <a:spcAft>
                <a:spcPts val="1200"/>
              </a:spcAft>
              <a:defRPr sz="4224"/>
            </a:pPr>
            <a:r>
              <a:rPr dirty="0"/>
              <a:t>Balancing security and usability of information systems.</a:t>
            </a:r>
          </a:p>
          <a:p>
            <a:pPr marL="268224" indent="-268224" defTabSz="1072869">
              <a:spcBef>
                <a:spcPts val="0"/>
              </a:spcBef>
              <a:spcAft>
                <a:spcPts val="1200"/>
              </a:spcAft>
              <a:defRPr sz="4224"/>
            </a:pPr>
            <a:r>
              <a:rPr dirty="0"/>
              <a:t>Keeping up with regulatory and compliance requirements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onclusion"/>
          <p:cNvSpPr txBox="1">
            <a:spLocks noGrp="1"/>
          </p:cNvSpPr>
          <p:nvPr>
            <p:ph type="title"/>
          </p:nvPr>
        </p:nvSpPr>
        <p:spPr>
          <a:prstGeom prst="rect">
            <a:avLst/>
          </a:prstGeom>
        </p:spPr>
        <p:txBody>
          <a:bodyPr/>
          <a:lstStyle/>
          <a:p>
            <a:r>
              <a:t>Conclusion</a:t>
            </a:r>
          </a:p>
        </p:txBody>
      </p:sp>
      <p:sp>
        <p:nvSpPr>
          <p:cNvPr id="197" name="Information Systems Governance is crucial for organizations to effectively manage their information technology resources and mitigate risks. By implementing best practices and addressing common challenges, organizations can ensure the confidentiality, in"/>
          <p:cNvSpPr txBox="1">
            <a:spLocks noGrp="1"/>
          </p:cNvSpPr>
          <p:nvPr>
            <p:ph idx="1"/>
          </p:nvPr>
        </p:nvSpPr>
        <p:spPr>
          <a:prstGeom prst="rect">
            <a:avLst/>
          </a:prstGeom>
        </p:spPr>
        <p:txBody>
          <a:bodyPr>
            <a:normAutofit fontScale="92500" lnSpcReduction="10000"/>
          </a:bodyPr>
          <a:lstStyle>
            <a:lvl1pPr defTabSz="437514">
              <a:defRPr sz="2914"/>
            </a:lvl1pPr>
          </a:lstStyle>
          <a:p>
            <a:r>
              <a:rPr dirty="0"/>
              <a:t>Information Systems Governance is crucial for organizations to effectively manage their information technology resources and mitigate risks. </a:t>
            </a:r>
            <a:endParaRPr lang="en-US" dirty="0"/>
          </a:p>
          <a:p>
            <a:r>
              <a:rPr dirty="0"/>
              <a:t>By implementing best practices and addressing common challenges, organizations can ensure the confidentiality, integrity, and availability of their information assets while aligning investments with business strategies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uthor and Date"/>
          <p:cNvSpPr txBox="1">
            <a:spLocks noGrp="1"/>
          </p:cNvSpPr>
          <p:nvPr>
            <p:ph type="body" idx="21"/>
          </p:nvPr>
        </p:nvSpPr>
        <p:spPr>
          <a:xfrm>
            <a:off x="600670" y="5765545"/>
            <a:ext cx="10985502" cy="318490"/>
          </a:xfrm>
          <a:prstGeom prst="rect">
            <a:avLst/>
          </a:prstGeom>
        </p:spPr>
        <p:txBody>
          <a:bodyPr>
            <a:normAutofit fontScale="92500" lnSpcReduction="20000"/>
          </a:bodyPr>
          <a:lstStyle/>
          <a:p>
            <a:endParaRPr/>
          </a:p>
        </p:txBody>
      </p:sp>
      <p:sp>
        <p:nvSpPr>
          <p:cNvPr id="200" name="Any questions?"/>
          <p:cNvSpPr txBox="1">
            <a:spLocks noGrp="1"/>
          </p:cNvSpPr>
          <p:nvPr>
            <p:ph type="ctrTitle"/>
          </p:nvPr>
        </p:nvSpPr>
        <p:spPr>
          <a:prstGeom prst="rect">
            <a:avLst/>
          </a:prstGeom>
        </p:spPr>
        <p:txBody>
          <a:bodyPr/>
          <a:lstStyle/>
          <a:p>
            <a:r>
              <a:t>Any questions?</a:t>
            </a:r>
          </a:p>
        </p:txBody>
      </p:sp>
      <p:sp>
        <p:nvSpPr>
          <p:cNvPr id="201"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4</TotalTime>
  <Words>432</Words>
  <Application>Microsoft Macintosh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IS governance</vt:lpstr>
      <vt:lpstr>What is Information Systems Governance?</vt:lpstr>
      <vt:lpstr>Why is Information Systems Governance Important?</vt:lpstr>
      <vt:lpstr>Key Components of Information Systems Governance</vt:lpstr>
      <vt:lpstr>Best Practices</vt:lpstr>
      <vt:lpstr>Common Challenges</vt:lpstr>
      <vt:lpstr>Conclusion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governance</dc:title>
  <dc:creator>Roy Wood</dc:creator>
  <cp:lastModifiedBy>Roy Wood</cp:lastModifiedBy>
  <cp:revision>1</cp:revision>
  <dcterms:created xsi:type="dcterms:W3CDTF">2024-01-27T16:08:09Z</dcterms:created>
  <dcterms:modified xsi:type="dcterms:W3CDTF">2024-01-27T16:12:18Z</dcterms:modified>
</cp:coreProperties>
</file>