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varScale="1">
        <p:scale>
          <a:sx n="124" d="100"/>
          <a:sy n="124" d="100"/>
        </p:scale>
        <p:origin x="5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1962384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0670" y="5929931"/>
            <a:ext cx="10985502"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t>Author and Date</a:t>
            </a:r>
          </a:p>
        </p:txBody>
      </p:sp>
      <p:sp>
        <p:nvSpPr>
          <p:cNvPr id="12" name="Presentation Title"/>
          <p:cNvSpPr txBox="1">
            <a:spLocks noGrp="1"/>
          </p:cNvSpPr>
          <p:nvPr>
            <p:ph type="title" hasCustomPrompt="1"/>
          </p:nvPr>
        </p:nvSpPr>
        <p:spPr>
          <a:xfrm>
            <a:off x="603248" y="1287495"/>
            <a:ext cx="10985502" cy="2324101"/>
          </a:xfrm>
          <a:prstGeom prst="rect">
            <a:avLst/>
          </a:prstGeom>
        </p:spPr>
        <p:txBody>
          <a:bodyPr anchor="b"/>
          <a:lstStyle>
            <a:lvl1pPr>
              <a:defRPr sz="5800" spc="-116"/>
            </a:lvl1pPr>
          </a:lstStyle>
          <a:p>
            <a:r>
              <a:t>Presentation Title</a:t>
            </a:r>
          </a:p>
        </p:txBody>
      </p:sp>
      <p:sp>
        <p:nvSpPr>
          <p:cNvPr id="13" name="Body Level One…"/>
          <p:cNvSpPr txBox="1">
            <a:spLocks noGrp="1"/>
          </p:cNvSpPr>
          <p:nvPr>
            <p:ph type="body" sz="quarter" idx="1" hasCustomPrompt="1"/>
          </p:nvPr>
        </p:nvSpPr>
        <p:spPr>
          <a:xfrm>
            <a:off x="600671" y="3611595"/>
            <a:ext cx="10985501" cy="952501"/>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05455377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1/27/24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1/27/24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Author and Date"/>
          <p:cNvSpPr txBox="1">
            <a:spLocks noGrp="1"/>
          </p:cNvSpPr>
          <p:nvPr>
            <p:ph type="body" idx="21"/>
          </p:nvPr>
        </p:nvSpPr>
        <p:spPr>
          <a:xfrm>
            <a:off x="600670" y="5786092"/>
            <a:ext cx="10985502" cy="318490"/>
          </a:xfrm>
          <a:prstGeom prst="rect">
            <a:avLst/>
          </a:prstGeom>
        </p:spPr>
        <p:txBody>
          <a:bodyPr>
            <a:normAutofit fontScale="92500" lnSpcReduction="20000"/>
          </a:bodyPr>
          <a:lstStyle/>
          <a:p>
            <a:endParaRPr dirty="0"/>
          </a:p>
        </p:txBody>
      </p:sp>
      <p:sp>
        <p:nvSpPr>
          <p:cNvPr id="172" name="cybersecurity in information systems"/>
          <p:cNvSpPr txBox="1">
            <a:spLocks noGrp="1"/>
          </p:cNvSpPr>
          <p:nvPr>
            <p:ph type="ctrTitle"/>
          </p:nvPr>
        </p:nvSpPr>
        <p:spPr>
          <a:prstGeom prst="rect">
            <a:avLst/>
          </a:prstGeom>
        </p:spPr>
        <p:txBody>
          <a:bodyPr/>
          <a:lstStyle/>
          <a:p>
            <a:r>
              <a:t>cybersecurity in information systems</a:t>
            </a:r>
          </a:p>
        </p:txBody>
      </p:sp>
      <p:sp>
        <p:nvSpPr>
          <p:cNvPr id="173" name="Username"/>
          <p:cNvSpPr txBox="1">
            <a:spLocks noGrp="1"/>
          </p:cNvSpPr>
          <p:nvPr>
            <p:ph type="subTitle" sz="quarter" idx="1"/>
          </p:nvPr>
        </p:nvSpPr>
        <p:spPr>
          <a:prstGeom prst="rect">
            <a:avLst/>
          </a:prstGeom>
        </p:spPr>
        <p:txBody>
          <a:bodyPr/>
          <a:lstStyle/>
          <a:p>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What is Cybersecurity?"/>
          <p:cNvSpPr txBox="1">
            <a:spLocks noGrp="1"/>
          </p:cNvSpPr>
          <p:nvPr>
            <p:ph type="title"/>
          </p:nvPr>
        </p:nvSpPr>
        <p:spPr>
          <a:prstGeom prst="rect">
            <a:avLst/>
          </a:prstGeom>
        </p:spPr>
        <p:txBody>
          <a:bodyPr/>
          <a:lstStyle/>
          <a:p>
            <a:r>
              <a:t>What is Cybersecurity?</a:t>
            </a:r>
          </a:p>
        </p:txBody>
      </p:sp>
      <p:sp>
        <p:nvSpPr>
          <p:cNvPr id="177" name="Cybersecurity refers to the practice of protecting computer systems, networks, and data from digital attacks, theft, and damage. It involves implementing measures to prevent unauthorized access, use, disclosure, disruption, modification, or destruction o"/>
          <p:cNvSpPr txBox="1">
            <a:spLocks noGrp="1"/>
          </p:cNvSpPr>
          <p:nvPr>
            <p:ph idx="1"/>
          </p:nvPr>
        </p:nvSpPr>
        <p:spPr>
          <a:prstGeom prst="rect">
            <a:avLst/>
          </a:prstGeom>
        </p:spPr>
        <p:txBody>
          <a:bodyPr>
            <a:normAutofit/>
          </a:bodyPr>
          <a:lstStyle>
            <a:lvl1pPr defTabSz="586104">
              <a:defRPr sz="3905"/>
            </a:lvl1pPr>
          </a:lstStyle>
          <a:p>
            <a:r>
              <a:rPr sz="2800" dirty="0"/>
              <a:t>Cybersecurity refers to the practice of protecting computer systems, networks, and data from digital attacks, theft, and damage. </a:t>
            </a:r>
            <a:endParaRPr lang="en-US" sz="2800" dirty="0"/>
          </a:p>
          <a:p>
            <a:r>
              <a:rPr sz="2800" dirty="0"/>
              <a:t>It involves implementing measures to prevent unauthorized access, use, disclosure, disruption, modification, or destruction of information</a:t>
            </a:r>
          </a:p>
        </p:txBody>
      </p:sp>
    </p:spTree>
  </p:cSld>
  <p:clrMapOvr>
    <a:masterClrMapping/>
  </p:clrMapOvr>
  <p:transition spd="med" advClick="0" advTm="2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Why is Cybersecurity Important?"/>
          <p:cNvSpPr txBox="1">
            <a:spLocks noGrp="1"/>
          </p:cNvSpPr>
          <p:nvPr>
            <p:ph type="title"/>
          </p:nvPr>
        </p:nvSpPr>
        <p:spPr>
          <a:prstGeom prst="rect">
            <a:avLst/>
          </a:prstGeom>
        </p:spPr>
        <p:txBody>
          <a:bodyPr/>
          <a:lstStyle/>
          <a:p>
            <a:r>
              <a:t>Why is Cybersecurity Important?</a:t>
            </a:r>
          </a:p>
        </p:txBody>
      </p:sp>
      <p:sp>
        <p:nvSpPr>
          <p:cNvPr id="181" name="In today's digital age, information systems play a crucial role in our personal and professional lives. Cybersecurity is important because it helps safeguard sensitive information, prevents financial loss, protects privacy, ensures business continuity, a"/>
          <p:cNvSpPr txBox="1">
            <a:spLocks noGrp="1"/>
          </p:cNvSpPr>
          <p:nvPr>
            <p:ph idx="1"/>
          </p:nvPr>
        </p:nvSpPr>
        <p:spPr>
          <a:prstGeom prst="rect">
            <a:avLst/>
          </a:prstGeom>
        </p:spPr>
        <p:txBody>
          <a:bodyPr>
            <a:normAutofit/>
          </a:bodyPr>
          <a:lstStyle>
            <a:lvl1pPr defTabSz="544830">
              <a:defRPr sz="3630"/>
            </a:lvl1pPr>
          </a:lstStyle>
          <a:p>
            <a:r>
              <a:rPr sz="2800" dirty="0"/>
              <a:t>In today's digital age, information systems play a crucial role in our personal and professional lives. </a:t>
            </a:r>
            <a:endParaRPr lang="en-US" sz="2800" dirty="0"/>
          </a:p>
          <a:p>
            <a:r>
              <a:rPr sz="2800" dirty="0"/>
              <a:t>Cybersecurity is important because it helps safeguard sensitive information, prevents financial loss, protects privacy, ensures business continuity, and maintains trust in the digital ecosystem</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Common Cybersecurity Threats"/>
          <p:cNvSpPr txBox="1">
            <a:spLocks noGrp="1"/>
          </p:cNvSpPr>
          <p:nvPr>
            <p:ph type="title"/>
          </p:nvPr>
        </p:nvSpPr>
        <p:spPr>
          <a:prstGeom prst="rect">
            <a:avLst/>
          </a:prstGeom>
        </p:spPr>
        <p:txBody>
          <a:bodyPr/>
          <a:lstStyle/>
          <a:p>
            <a:r>
              <a:t>Common Cybersecurity Threats</a:t>
            </a:r>
          </a:p>
        </p:txBody>
      </p:sp>
      <p:sp>
        <p:nvSpPr>
          <p:cNvPr id="185" name="Malware: Malicious software designed to harm or gain unauthorized access to a computer system.…"/>
          <p:cNvSpPr txBox="1">
            <a:spLocks noGrp="1"/>
          </p:cNvSpPr>
          <p:nvPr>
            <p:ph idx="1"/>
          </p:nvPr>
        </p:nvSpPr>
        <p:spPr>
          <a:xfrm>
            <a:off x="1451579" y="2015732"/>
            <a:ext cx="9603275" cy="3871360"/>
          </a:xfrm>
          <a:prstGeom prst="rect">
            <a:avLst/>
          </a:prstGeom>
        </p:spPr>
        <p:txBody>
          <a:bodyPr>
            <a:normAutofit fontScale="47500" lnSpcReduction="20000"/>
          </a:bodyPr>
          <a:lstStyle/>
          <a:p>
            <a:pPr marL="243840" indent="-243840" defTabSz="975336">
              <a:spcBef>
                <a:spcPts val="0"/>
              </a:spcBef>
              <a:spcAft>
                <a:spcPts val="1200"/>
              </a:spcAft>
              <a:defRPr sz="3840"/>
            </a:pPr>
            <a:r>
              <a:rPr dirty="0"/>
              <a:t> Malware: Malicious software designed to harm or gain unauthorized access to a computer system.</a:t>
            </a:r>
          </a:p>
          <a:p>
            <a:pPr marL="243840" indent="-243840" defTabSz="975336">
              <a:spcBef>
                <a:spcPts val="0"/>
              </a:spcBef>
              <a:spcAft>
                <a:spcPts val="1200"/>
              </a:spcAft>
              <a:defRPr sz="3840"/>
            </a:pPr>
            <a:r>
              <a:rPr dirty="0"/>
              <a:t>Phishing: Sending deceptive emails or messages to trick individuals into revealing sensitive information.</a:t>
            </a:r>
          </a:p>
          <a:p>
            <a:pPr marL="243840" indent="-243840" defTabSz="975336">
              <a:spcBef>
                <a:spcPts val="0"/>
              </a:spcBef>
              <a:spcAft>
                <a:spcPts val="1200"/>
              </a:spcAft>
              <a:defRPr sz="3840"/>
            </a:pPr>
            <a:r>
              <a:rPr dirty="0"/>
              <a:t>Ransomware: Holding computer systems or data hostage until a ransom is paid.</a:t>
            </a:r>
          </a:p>
          <a:p>
            <a:pPr marL="243840" indent="-243840" defTabSz="975336">
              <a:spcBef>
                <a:spcPts val="0"/>
              </a:spcBef>
              <a:spcAft>
                <a:spcPts val="1200"/>
              </a:spcAft>
              <a:defRPr sz="3840"/>
            </a:pPr>
            <a:r>
              <a:rPr dirty="0"/>
              <a:t>Social Engineering: Manipulating individuals to gain unauthorized access or sensitive information.</a:t>
            </a:r>
          </a:p>
          <a:p>
            <a:pPr marL="243840" indent="-243840" defTabSz="975336">
              <a:spcBef>
                <a:spcPts val="0"/>
              </a:spcBef>
              <a:spcAft>
                <a:spcPts val="1200"/>
              </a:spcAft>
              <a:defRPr sz="3840"/>
            </a:pPr>
            <a:r>
              <a:rPr dirty="0"/>
              <a:t>Denial of Service (DoS) Attacks: Overwhelming a system with traffic to disrupt its normal functioning.</a:t>
            </a:r>
          </a:p>
          <a:p>
            <a:pPr marL="243840" indent="-243840" defTabSz="975336">
              <a:spcBef>
                <a:spcPts val="0"/>
              </a:spcBef>
              <a:spcAft>
                <a:spcPts val="1200"/>
              </a:spcAft>
              <a:defRPr sz="3840"/>
            </a:pPr>
            <a:r>
              <a:rPr dirty="0"/>
              <a:t>Data Breaches: Unauthorized access or disclosure of sensitive information.</a:t>
            </a:r>
          </a:p>
          <a:p>
            <a:pPr marL="243840" indent="-243840" defTabSz="975336">
              <a:spcBef>
                <a:spcPts val="0"/>
              </a:spcBef>
              <a:spcAft>
                <a:spcPts val="1200"/>
              </a:spcAft>
              <a:defRPr sz="3840"/>
            </a:pPr>
            <a:r>
              <a:rPr dirty="0"/>
              <a:t>Insider Threats: Malicious actions or negligence by individuals within an organization</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Best Practices for Cybersecurity"/>
          <p:cNvSpPr txBox="1">
            <a:spLocks noGrp="1"/>
          </p:cNvSpPr>
          <p:nvPr>
            <p:ph type="title"/>
          </p:nvPr>
        </p:nvSpPr>
        <p:spPr>
          <a:prstGeom prst="rect">
            <a:avLst/>
          </a:prstGeom>
        </p:spPr>
        <p:txBody>
          <a:bodyPr/>
          <a:lstStyle/>
          <a:p>
            <a:r>
              <a:t>Best Practices for Cybersecurity</a:t>
            </a:r>
          </a:p>
        </p:txBody>
      </p:sp>
      <p:sp>
        <p:nvSpPr>
          <p:cNvPr id="189" name="Use strong, unique passwords and enable multi-factor authentication.…"/>
          <p:cNvSpPr txBox="1">
            <a:spLocks noGrp="1"/>
          </p:cNvSpPr>
          <p:nvPr>
            <p:ph idx="1"/>
          </p:nvPr>
        </p:nvSpPr>
        <p:spPr>
          <a:prstGeom prst="rect">
            <a:avLst/>
          </a:prstGeom>
        </p:spPr>
        <p:txBody>
          <a:bodyPr>
            <a:normAutofit fontScale="40000" lnSpcReduction="20000"/>
          </a:bodyPr>
          <a:lstStyle/>
          <a:p>
            <a:pPr marL="268224" indent="-268224" defTabSz="1072869">
              <a:spcBef>
                <a:spcPts val="0"/>
              </a:spcBef>
              <a:spcAft>
                <a:spcPts val="1200"/>
              </a:spcAft>
              <a:defRPr sz="4224"/>
            </a:pPr>
            <a:r>
              <a:rPr dirty="0"/>
              <a:t>Use strong, unique passwords and enable multi-factor authentication.</a:t>
            </a:r>
          </a:p>
          <a:p>
            <a:pPr marL="268224" indent="-268224" defTabSz="1072869">
              <a:spcBef>
                <a:spcPts val="0"/>
              </a:spcBef>
              <a:spcAft>
                <a:spcPts val="1200"/>
              </a:spcAft>
              <a:defRPr sz="4224"/>
            </a:pPr>
            <a:r>
              <a:rPr dirty="0"/>
              <a:t>Keep software and operating systems up to date.</a:t>
            </a:r>
          </a:p>
          <a:p>
            <a:pPr marL="268224" indent="-268224" defTabSz="1072869">
              <a:spcBef>
                <a:spcPts val="0"/>
              </a:spcBef>
              <a:spcAft>
                <a:spcPts val="1200"/>
              </a:spcAft>
              <a:defRPr sz="4224"/>
            </a:pPr>
            <a:r>
              <a:rPr dirty="0"/>
              <a:t>Regularly backup important data and store it securely.</a:t>
            </a:r>
          </a:p>
          <a:p>
            <a:pPr marL="268224" indent="-268224" defTabSz="1072869">
              <a:spcBef>
                <a:spcPts val="0"/>
              </a:spcBef>
              <a:spcAft>
                <a:spcPts val="1200"/>
              </a:spcAft>
              <a:defRPr sz="4224"/>
            </a:pPr>
            <a:r>
              <a:rPr dirty="0"/>
              <a:t>Be cautious of suspicious emails, attachments, and links.</a:t>
            </a:r>
          </a:p>
          <a:p>
            <a:pPr marL="268224" indent="-268224" defTabSz="1072869">
              <a:spcBef>
                <a:spcPts val="0"/>
              </a:spcBef>
              <a:spcAft>
                <a:spcPts val="1200"/>
              </a:spcAft>
              <a:defRPr sz="4224"/>
            </a:pPr>
            <a:r>
              <a:rPr dirty="0"/>
              <a:t>Install reputable antivirus and anti-malware software.</a:t>
            </a:r>
          </a:p>
          <a:p>
            <a:pPr marL="268224" indent="-268224" defTabSz="1072869">
              <a:spcBef>
                <a:spcPts val="0"/>
              </a:spcBef>
              <a:spcAft>
                <a:spcPts val="1200"/>
              </a:spcAft>
              <a:defRPr sz="4224"/>
            </a:pPr>
            <a:r>
              <a:rPr dirty="0"/>
              <a:t>Educate yourself and your team on cybersecurity best practices.</a:t>
            </a:r>
          </a:p>
          <a:p>
            <a:pPr marL="268224" indent="-268224" defTabSz="1072869">
              <a:spcBef>
                <a:spcPts val="0"/>
              </a:spcBef>
              <a:spcAft>
                <a:spcPts val="1200"/>
              </a:spcAft>
              <a:defRPr sz="4224"/>
            </a:pPr>
            <a:r>
              <a:rPr dirty="0"/>
              <a:t>Implement network security measures, such as firewalls and intrusion detection systems.</a:t>
            </a:r>
          </a:p>
          <a:p>
            <a:pPr marL="268224" indent="-268224" defTabSz="1072869">
              <a:spcBef>
                <a:spcPts val="0"/>
              </a:spcBef>
              <a:spcAft>
                <a:spcPts val="1200"/>
              </a:spcAft>
              <a:defRPr sz="4224"/>
            </a:pPr>
            <a:r>
              <a:rPr dirty="0"/>
              <a:t>Regularly monitor and audit system logs for any suspicious activity</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ybersecurity Frameworks"/>
          <p:cNvSpPr txBox="1">
            <a:spLocks noGrp="1"/>
          </p:cNvSpPr>
          <p:nvPr>
            <p:ph type="title"/>
          </p:nvPr>
        </p:nvSpPr>
        <p:spPr>
          <a:prstGeom prst="rect">
            <a:avLst/>
          </a:prstGeom>
        </p:spPr>
        <p:txBody>
          <a:bodyPr/>
          <a:lstStyle/>
          <a:p>
            <a:r>
              <a:t>Cybersecurity Frameworks</a:t>
            </a:r>
          </a:p>
        </p:txBody>
      </p:sp>
      <p:sp>
        <p:nvSpPr>
          <p:cNvPr id="193" name="NIST Cybersecurity Framework: A widely recognized framework that provides guidance for organizations to manage and reduce cybersecurity risks.…"/>
          <p:cNvSpPr txBox="1">
            <a:spLocks noGrp="1"/>
          </p:cNvSpPr>
          <p:nvPr>
            <p:ph idx="1"/>
          </p:nvPr>
        </p:nvSpPr>
        <p:spPr>
          <a:prstGeom prst="rect">
            <a:avLst/>
          </a:prstGeom>
        </p:spPr>
        <p:txBody>
          <a:bodyPr>
            <a:normAutofit fontScale="40000" lnSpcReduction="20000"/>
          </a:bodyPr>
          <a:lstStyle/>
          <a:p>
            <a:pPr marL="280416" indent="-280416" defTabSz="1121636">
              <a:spcBef>
                <a:spcPts val="0"/>
              </a:spcBef>
              <a:spcAft>
                <a:spcPts val="1200"/>
              </a:spcAft>
              <a:defRPr sz="4416"/>
            </a:pPr>
            <a:r>
              <a:rPr dirty="0"/>
              <a:t>NIST Cybersecurity Framework: A widely recognized framework that provides guidance for organizations to manage and reduce cybersecurity risks.</a:t>
            </a:r>
          </a:p>
          <a:p>
            <a:pPr marL="280416" indent="-280416" defTabSz="1121636">
              <a:spcBef>
                <a:spcPts val="0"/>
              </a:spcBef>
              <a:spcAft>
                <a:spcPts val="1200"/>
              </a:spcAft>
              <a:defRPr sz="4416"/>
            </a:pPr>
            <a:r>
              <a:rPr dirty="0"/>
              <a:t>ISO 27001: An international standard for information security management systems.</a:t>
            </a:r>
          </a:p>
          <a:p>
            <a:pPr marL="280416" indent="-280416" defTabSz="1121636">
              <a:spcBef>
                <a:spcPts val="0"/>
              </a:spcBef>
              <a:spcAft>
                <a:spcPts val="1200"/>
              </a:spcAft>
              <a:defRPr sz="4416"/>
            </a:pPr>
            <a:r>
              <a:rPr dirty="0"/>
              <a:t>CIS Controls: A set of prioritized cybersecurity actions developed by the Center for Internet Security.</a:t>
            </a:r>
          </a:p>
          <a:p>
            <a:pPr marL="280416" indent="-280416" defTabSz="1121636">
              <a:spcBef>
                <a:spcPts val="0"/>
              </a:spcBef>
              <a:spcAft>
                <a:spcPts val="1200"/>
              </a:spcAft>
              <a:defRPr sz="4416"/>
            </a:pPr>
            <a:r>
              <a:rPr dirty="0"/>
              <a:t>PCI DSS: A security standard for organizations that handle credit card information.</a:t>
            </a:r>
          </a:p>
          <a:p>
            <a:pPr marL="280416" indent="-280416" defTabSz="1121636">
              <a:spcBef>
                <a:spcPts val="0"/>
              </a:spcBef>
              <a:spcAft>
                <a:spcPts val="1200"/>
              </a:spcAft>
              <a:defRPr sz="4416"/>
            </a:pPr>
            <a:r>
              <a:rPr dirty="0"/>
              <a:t>HIPAA: A regulation that sets standards for protecting sensitive health information.</a:t>
            </a:r>
          </a:p>
          <a:p>
            <a:pPr marL="280416" indent="-280416" defTabSz="1121636">
              <a:spcBef>
                <a:spcPts val="0"/>
              </a:spcBef>
              <a:spcAft>
                <a:spcPts val="1200"/>
              </a:spcAft>
              <a:defRPr sz="4416"/>
            </a:pPr>
            <a:r>
              <a:rPr dirty="0"/>
              <a:t>GDPR: A regulation that aims to protect the privacy and data of European Union citizens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Cybersecurity Incident Response"/>
          <p:cNvSpPr txBox="1">
            <a:spLocks noGrp="1"/>
          </p:cNvSpPr>
          <p:nvPr>
            <p:ph type="title"/>
          </p:nvPr>
        </p:nvSpPr>
        <p:spPr>
          <a:prstGeom prst="rect">
            <a:avLst/>
          </a:prstGeom>
        </p:spPr>
        <p:txBody>
          <a:bodyPr/>
          <a:lstStyle/>
          <a:p>
            <a:r>
              <a:t>Cybersecurity Incident Response</a:t>
            </a:r>
          </a:p>
        </p:txBody>
      </p:sp>
      <p:sp>
        <p:nvSpPr>
          <p:cNvPr id="197" name="Preparation: Developing an incident response plan and establishing a dedicated team.…"/>
          <p:cNvSpPr txBox="1">
            <a:spLocks noGrp="1"/>
          </p:cNvSpPr>
          <p:nvPr>
            <p:ph idx="1"/>
          </p:nvPr>
        </p:nvSpPr>
        <p:spPr>
          <a:xfrm>
            <a:off x="1451579" y="2015732"/>
            <a:ext cx="9603275" cy="3706974"/>
          </a:xfrm>
          <a:prstGeom prst="rect">
            <a:avLst/>
          </a:prstGeom>
        </p:spPr>
        <p:txBody>
          <a:bodyPr>
            <a:normAutofit fontScale="47500" lnSpcReduction="20000"/>
          </a:bodyPr>
          <a:lstStyle/>
          <a:p>
            <a:pPr marL="295656" indent="-295656" defTabSz="1182594">
              <a:spcBef>
                <a:spcPts val="0"/>
              </a:spcBef>
              <a:spcAft>
                <a:spcPts val="1200"/>
              </a:spcAft>
              <a:defRPr sz="4656"/>
            </a:pPr>
            <a:r>
              <a:rPr dirty="0"/>
              <a:t>Preparation: Developing an incident response plan and establishing a dedicated team.</a:t>
            </a:r>
          </a:p>
          <a:p>
            <a:pPr marL="295656" indent="-295656" defTabSz="1182594">
              <a:spcBef>
                <a:spcPts val="0"/>
              </a:spcBef>
              <a:spcAft>
                <a:spcPts val="1200"/>
              </a:spcAft>
              <a:defRPr sz="4656"/>
            </a:pPr>
            <a:r>
              <a:rPr dirty="0"/>
              <a:t>Detection and Analysis: Identifying and assessing potential security incidents.</a:t>
            </a:r>
          </a:p>
          <a:p>
            <a:pPr marL="295656" indent="-295656" defTabSz="1182594">
              <a:spcBef>
                <a:spcPts val="0"/>
              </a:spcBef>
              <a:spcAft>
                <a:spcPts val="1200"/>
              </a:spcAft>
              <a:defRPr sz="4656"/>
            </a:pPr>
            <a:r>
              <a:rPr dirty="0"/>
              <a:t>Containment: Isolating affected systems and minimizing the impact.</a:t>
            </a:r>
          </a:p>
          <a:p>
            <a:pPr marL="295656" indent="-295656" defTabSz="1182594">
              <a:spcBef>
                <a:spcPts val="0"/>
              </a:spcBef>
              <a:spcAft>
                <a:spcPts val="1200"/>
              </a:spcAft>
              <a:defRPr sz="4656"/>
            </a:pPr>
            <a:r>
              <a:rPr dirty="0"/>
              <a:t>Eradication: Removing the cause of the incident and restoring affected systems.</a:t>
            </a:r>
          </a:p>
          <a:p>
            <a:pPr marL="295656" indent="-295656" defTabSz="1182594">
              <a:spcBef>
                <a:spcPts val="0"/>
              </a:spcBef>
              <a:spcAft>
                <a:spcPts val="1200"/>
              </a:spcAft>
              <a:defRPr sz="4656"/>
            </a:pPr>
            <a:r>
              <a:rPr dirty="0"/>
              <a:t>Recovery: Restoring normal operations and implementing preventive measures.</a:t>
            </a:r>
          </a:p>
          <a:p>
            <a:pPr marL="295656" indent="-295656" defTabSz="1182594">
              <a:spcBef>
                <a:spcPts val="0"/>
              </a:spcBef>
              <a:spcAft>
                <a:spcPts val="1200"/>
              </a:spcAft>
              <a:defRPr sz="4656"/>
            </a:pPr>
            <a:r>
              <a:rPr dirty="0"/>
              <a:t>Lessons Learned: Evaluating the incident response process and making improvements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Cybersecurity Challenges"/>
          <p:cNvSpPr txBox="1">
            <a:spLocks noGrp="1"/>
          </p:cNvSpPr>
          <p:nvPr>
            <p:ph type="title"/>
          </p:nvPr>
        </p:nvSpPr>
        <p:spPr>
          <a:prstGeom prst="rect">
            <a:avLst/>
          </a:prstGeom>
        </p:spPr>
        <p:txBody>
          <a:bodyPr/>
          <a:lstStyle/>
          <a:p>
            <a:r>
              <a:t>Cybersecurity Challenges</a:t>
            </a:r>
          </a:p>
        </p:txBody>
      </p:sp>
      <p:sp>
        <p:nvSpPr>
          <p:cNvPr id="201" name="Evolving Threat Landscape: Cyber threats are constantly evolving, requiring organizations to stay updated and adaptive.…"/>
          <p:cNvSpPr txBox="1">
            <a:spLocks noGrp="1"/>
          </p:cNvSpPr>
          <p:nvPr>
            <p:ph idx="1"/>
          </p:nvPr>
        </p:nvSpPr>
        <p:spPr>
          <a:xfrm>
            <a:off x="1451579" y="2015732"/>
            <a:ext cx="9603275" cy="3943279"/>
          </a:xfrm>
          <a:prstGeom prst="rect">
            <a:avLst/>
          </a:prstGeom>
        </p:spPr>
        <p:txBody>
          <a:bodyPr>
            <a:normAutofit fontScale="47500" lnSpcReduction="20000"/>
          </a:bodyPr>
          <a:lstStyle/>
          <a:p>
            <a:pPr marL="252984" indent="-252984" defTabSz="1011911">
              <a:spcBef>
                <a:spcPts val="0"/>
              </a:spcBef>
              <a:spcAft>
                <a:spcPts val="1200"/>
              </a:spcAft>
              <a:defRPr sz="3984"/>
            </a:pPr>
            <a:r>
              <a:rPr dirty="0"/>
              <a:t>Evolving Threat Landscape: Cyber threats are constantly evolving, requiring organizations to stay updated and adaptive.</a:t>
            </a:r>
          </a:p>
          <a:p>
            <a:pPr marL="252984" indent="-252984" defTabSz="1011911">
              <a:spcBef>
                <a:spcPts val="0"/>
              </a:spcBef>
              <a:spcAft>
                <a:spcPts val="1200"/>
              </a:spcAft>
              <a:defRPr sz="3984"/>
            </a:pPr>
            <a:r>
              <a:rPr dirty="0"/>
              <a:t>Insider Threats: Malicious actions or negligence by employees or trusted individuals.</a:t>
            </a:r>
          </a:p>
          <a:p>
            <a:pPr marL="252984" indent="-252984" defTabSz="1011911">
              <a:spcBef>
                <a:spcPts val="0"/>
              </a:spcBef>
              <a:spcAft>
                <a:spcPts val="1200"/>
              </a:spcAft>
              <a:defRPr sz="3984"/>
            </a:pPr>
            <a:r>
              <a:rPr dirty="0"/>
              <a:t>Resource Constraints: Limited budgets, lack of skilled personnel, and inadequate security measures.</a:t>
            </a:r>
          </a:p>
          <a:p>
            <a:pPr marL="252984" indent="-252984" defTabSz="1011911">
              <a:spcBef>
                <a:spcPts val="0"/>
              </a:spcBef>
              <a:spcAft>
                <a:spcPts val="1200"/>
              </a:spcAft>
              <a:defRPr sz="3984"/>
            </a:pPr>
            <a:r>
              <a:rPr dirty="0"/>
              <a:t>Third-Party Risks: Dependence on third-party vendors and service providers can introduce vulnerabilities.</a:t>
            </a:r>
          </a:p>
          <a:p>
            <a:pPr marL="252984" indent="-252984" defTabSz="1011911">
              <a:spcBef>
                <a:spcPts val="0"/>
              </a:spcBef>
              <a:spcAft>
                <a:spcPts val="1200"/>
              </a:spcAft>
              <a:defRPr sz="3984"/>
            </a:pPr>
            <a:r>
              <a:rPr dirty="0"/>
              <a:t>Compliance and Regulations: Meeting legal and industry-specific cybersecurity requirements.</a:t>
            </a:r>
          </a:p>
          <a:p>
            <a:pPr marL="252984" indent="-252984" defTabSz="1011911">
              <a:spcBef>
                <a:spcPts val="0"/>
              </a:spcBef>
              <a:spcAft>
                <a:spcPts val="1200"/>
              </a:spcAft>
              <a:defRPr sz="3984"/>
            </a:pPr>
            <a:r>
              <a:rPr dirty="0"/>
              <a:t>Emerging Technologies: The rapid adoption of new technologies introduces new cybersecurity challenges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Author and Date"/>
          <p:cNvSpPr txBox="1">
            <a:spLocks noGrp="1"/>
          </p:cNvSpPr>
          <p:nvPr>
            <p:ph type="body" idx="21"/>
          </p:nvPr>
        </p:nvSpPr>
        <p:spPr>
          <a:xfrm>
            <a:off x="600670" y="5786093"/>
            <a:ext cx="10985502" cy="318490"/>
          </a:xfrm>
          <a:prstGeom prst="rect">
            <a:avLst/>
          </a:prstGeom>
        </p:spPr>
        <p:txBody>
          <a:bodyPr>
            <a:normAutofit fontScale="92500" lnSpcReduction="20000"/>
          </a:bodyPr>
          <a:lstStyle/>
          <a:p>
            <a:endParaRPr/>
          </a:p>
        </p:txBody>
      </p:sp>
      <p:sp>
        <p:nvSpPr>
          <p:cNvPr id="204" name="Any questions?"/>
          <p:cNvSpPr txBox="1">
            <a:spLocks noGrp="1"/>
          </p:cNvSpPr>
          <p:nvPr>
            <p:ph type="ctrTitle"/>
          </p:nvPr>
        </p:nvSpPr>
        <p:spPr>
          <a:prstGeom prst="rect">
            <a:avLst/>
          </a:prstGeom>
        </p:spPr>
        <p:txBody>
          <a:bodyPr/>
          <a:lstStyle/>
          <a:p>
            <a:r>
              <a:t>Any questions?</a:t>
            </a:r>
          </a:p>
        </p:txBody>
      </p:sp>
      <p:sp>
        <p:nvSpPr>
          <p:cNvPr id="205" name="Feel free to ask your questions"/>
          <p:cNvSpPr txBox="1">
            <a:spLocks noGrp="1"/>
          </p:cNvSpPr>
          <p:nvPr>
            <p:ph type="subTitle" sz="quarter" idx="1"/>
          </p:nvPr>
        </p:nvSpPr>
        <p:spPr>
          <a:prstGeom prst="rect">
            <a:avLst/>
          </a:prstGeom>
        </p:spPr>
        <p:txBody>
          <a:bodyPr/>
          <a:lstStyle/>
          <a:p>
            <a:endParaRPr dirty="0"/>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apter 2 IS OER PowerPoint Slides " id="{D181EF2E-BFD7-354D-9E94-558C3353A89E}" vid="{63B57268-C12D-1244-B856-AFA1408EAFCF}"/>
    </a:ext>
  </a:extLst>
</a:theme>
</file>

<file path=docProps/app.xml><?xml version="1.0" encoding="utf-8"?>
<Properties xmlns="http://schemas.openxmlformats.org/officeDocument/2006/extended-properties" xmlns:vt="http://schemas.openxmlformats.org/officeDocument/2006/docPropsVTypes">
  <Template>Gallery</Template>
  <TotalTime>3</TotalTime>
  <Words>545</Words>
  <Application>Microsoft Macintosh PowerPoint</Application>
  <PresentationFormat>Widescreen</PresentationFormat>
  <Paragraphs>46</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Gill Sans MT</vt:lpstr>
      <vt:lpstr>Gallery</vt:lpstr>
      <vt:lpstr>cybersecurity in information systems</vt:lpstr>
      <vt:lpstr>What is Cybersecurity?</vt:lpstr>
      <vt:lpstr>Why is Cybersecurity Important?</vt:lpstr>
      <vt:lpstr>Common Cybersecurity Threats</vt:lpstr>
      <vt:lpstr>Best Practices for Cybersecurity</vt:lpstr>
      <vt:lpstr>Cybersecurity Frameworks</vt:lpstr>
      <vt:lpstr>Cybersecurity Incident Response</vt:lpstr>
      <vt:lpstr>Cybersecurity Challenges</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cybersecurity in information systems</dc:title>
  <dc:creator>Roy Wood</dc:creator>
  <cp:lastModifiedBy>Roy Wood</cp:lastModifiedBy>
  <cp:revision>1</cp:revision>
  <dcterms:created xsi:type="dcterms:W3CDTF">2024-01-27T16:03:06Z</dcterms:created>
  <dcterms:modified xsi:type="dcterms:W3CDTF">2024-01-27T16:06:16Z</dcterms:modified>
</cp:coreProperties>
</file>