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57" r:id="rId3"/>
    <p:sldId id="263" r:id="rId4"/>
    <p:sldId id="264" r:id="rId5"/>
    <p:sldId id="265" r:id="rId6"/>
    <p:sldId id="266" r:id="rId7"/>
    <p:sldId id="267"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5"/>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75111360"/>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1962384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Author and Date"/>
          <p:cNvSpPr txBox="1">
            <a:spLocks noGrp="1"/>
          </p:cNvSpPr>
          <p:nvPr>
            <p:ph type="body" idx="21"/>
          </p:nvPr>
        </p:nvSpPr>
        <p:spPr>
          <a:xfrm>
            <a:off x="600670" y="5806641"/>
            <a:ext cx="10985502" cy="318490"/>
          </a:xfrm>
          <a:prstGeom prst="rect">
            <a:avLst/>
          </a:prstGeom>
        </p:spPr>
        <p:txBody>
          <a:bodyPr>
            <a:normAutofit fontScale="92500" lnSpcReduction="20000"/>
          </a:bodyPr>
          <a:lstStyle/>
          <a:p>
            <a:endParaRPr dirty="0"/>
          </a:p>
        </p:txBody>
      </p:sp>
      <p:sp>
        <p:nvSpPr>
          <p:cNvPr id="172" name="business intelligence and analytics systems"/>
          <p:cNvSpPr txBox="1">
            <a:spLocks noGrp="1"/>
          </p:cNvSpPr>
          <p:nvPr>
            <p:ph type="ctrTitle"/>
          </p:nvPr>
        </p:nvSpPr>
        <p:spPr>
          <a:prstGeom prst="rect">
            <a:avLst/>
          </a:prstGeom>
        </p:spPr>
        <p:txBody>
          <a:bodyPr/>
          <a:lstStyle/>
          <a:p>
            <a:r>
              <a:t>business intelligence and analytics systems</a:t>
            </a:r>
          </a:p>
        </p:txBody>
      </p:sp>
      <p:sp>
        <p:nvSpPr>
          <p:cNvPr id="173" name="Username"/>
          <p:cNvSpPr txBox="1">
            <a:spLocks noGrp="1"/>
          </p:cNvSpPr>
          <p:nvPr>
            <p:ph type="subTitle" sz="quarter" idx="1"/>
          </p:nvPr>
        </p:nvSpPr>
        <p:spPr>
          <a:prstGeom prst="rect">
            <a:avLst/>
          </a:prstGeom>
        </p:spPr>
        <p:txBody>
          <a:bodyPr/>
          <a:lstStyle/>
          <a:p>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What is Business Intelligence?"/>
          <p:cNvSpPr txBox="1">
            <a:spLocks noGrp="1"/>
          </p:cNvSpPr>
          <p:nvPr>
            <p:ph type="title"/>
          </p:nvPr>
        </p:nvSpPr>
        <p:spPr>
          <a:prstGeom prst="rect">
            <a:avLst/>
          </a:prstGeom>
        </p:spPr>
        <p:txBody>
          <a:bodyPr/>
          <a:lstStyle/>
          <a:p>
            <a:r>
              <a:t>What is Business Intelligence?</a:t>
            </a:r>
          </a:p>
        </p:txBody>
      </p:sp>
      <p:sp>
        <p:nvSpPr>
          <p:cNvPr id="177" name="Business Intelligence (BI) refers to the technologies, applications, and practices for the collection, integration, analysis, and presentation of business information. It provides organizations with valuable insights to make informed decisions and improv"/>
          <p:cNvSpPr txBox="1">
            <a:spLocks noGrp="1"/>
          </p:cNvSpPr>
          <p:nvPr>
            <p:ph idx="1"/>
          </p:nvPr>
        </p:nvSpPr>
        <p:spPr>
          <a:prstGeom prst="rect">
            <a:avLst/>
          </a:prstGeom>
        </p:spPr>
        <p:txBody>
          <a:bodyPr>
            <a:normAutofit fontScale="85000" lnSpcReduction="20000"/>
          </a:bodyPr>
          <a:lstStyle>
            <a:lvl1pPr defTabSz="586104">
              <a:defRPr sz="3905"/>
            </a:lvl1pPr>
          </a:lstStyle>
          <a:p>
            <a:r>
              <a:rPr dirty="0"/>
              <a:t>Business Intelligence (BI) refers to the technologies, applications, and practices for the collection, integration, analysis, and presentation of business information. </a:t>
            </a:r>
            <a:endParaRPr lang="en-US" dirty="0"/>
          </a:p>
          <a:p>
            <a:r>
              <a:rPr dirty="0"/>
              <a:t>It provides organizations with valuable insights to make informed decisions and improve performance</a:t>
            </a:r>
          </a:p>
        </p:txBody>
      </p:sp>
    </p:spTree>
  </p:cSld>
  <p:clrMapOvr>
    <a:masterClrMapping/>
  </p:clrMapOvr>
  <p:transition spd="med"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Key Components of BI Systems"/>
          <p:cNvSpPr txBox="1">
            <a:spLocks noGrp="1"/>
          </p:cNvSpPr>
          <p:nvPr>
            <p:ph type="title"/>
          </p:nvPr>
        </p:nvSpPr>
        <p:spPr>
          <a:prstGeom prst="rect">
            <a:avLst/>
          </a:prstGeom>
        </p:spPr>
        <p:txBody>
          <a:bodyPr/>
          <a:lstStyle/>
          <a:p>
            <a:r>
              <a:t>Key Components of BI Systems</a:t>
            </a:r>
          </a:p>
        </p:txBody>
      </p:sp>
      <p:sp>
        <p:nvSpPr>
          <p:cNvPr id="181" name="Data Warehouse – A central repository of integrated data from various sources.…"/>
          <p:cNvSpPr txBox="1">
            <a:spLocks noGrp="1"/>
          </p:cNvSpPr>
          <p:nvPr>
            <p:ph idx="1"/>
          </p:nvPr>
        </p:nvSpPr>
        <p:spPr>
          <a:xfrm>
            <a:off x="1451579" y="2015732"/>
            <a:ext cx="9603275" cy="3799441"/>
          </a:xfrm>
          <a:prstGeom prst="rect">
            <a:avLst/>
          </a:prstGeom>
        </p:spPr>
        <p:txBody>
          <a:bodyPr>
            <a:normAutofit fontScale="47500" lnSpcReduction="20000"/>
          </a:bodyPr>
          <a:lstStyle/>
          <a:p>
            <a:pPr marL="280416" indent="-280416" defTabSz="1121636">
              <a:spcBef>
                <a:spcPts val="0"/>
              </a:spcBef>
              <a:spcAft>
                <a:spcPts val="1200"/>
              </a:spcAft>
              <a:defRPr sz="4416"/>
            </a:pPr>
            <a:r>
              <a:rPr dirty="0"/>
              <a:t>Data Warehouse – A central repository of integrated data from various sources.</a:t>
            </a:r>
          </a:p>
          <a:p>
            <a:pPr marL="280416" indent="-280416" defTabSz="1121636">
              <a:spcBef>
                <a:spcPts val="0"/>
              </a:spcBef>
              <a:spcAft>
                <a:spcPts val="1200"/>
              </a:spcAft>
              <a:defRPr sz="4416"/>
            </a:pPr>
            <a:r>
              <a:rPr dirty="0"/>
              <a:t>Data Mining – The process of discovering patterns and trends in large datasets.</a:t>
            </a:r>
          </a:p>
          <a:p>
            <a:pPr marL="280416" indent="-280416" defTabSz="1121636">
              <a:spcBef>
                <a:spcPts val="0"/>
              </a:spcBef>
              <a:spcAft>
                <a:spcPts val="1200"/>
              </a:spcAft>
              <a:defRPr sz="4416"/>
            </a:pPr>
            <a:r>
              <a:rPr dirty="0"/>
              <a:t>Reporting and Visualization – Presenting data in a meaningful and interactive way.</a:t>
            </a:r>
          </a:p>
          <a:p>
            <a:pPr marL="280416" indent="-280416" defTabSz="1121636">
              <a:spcBef>
                <a:spcPts val="0"/>
              </a:spcBef>
              <a:spcAft>
                <a:spcPts val="1200"/>
              </a:spcAft>
              <a:defRPr sz="4416"/>
            </a:pPr>
            <a:r>
              <a:rPr dirty="0"/>
              <a:t>Analytics – Using statistical and mathematical techniques to analyze data and generate insights.</a:t>
            </a:r>
          </a:p>
          <a:p>
            <a:pPr marL="280416" indent="-280416" defTabSz="1121636">
              <a:spcBef>
                <a:spcPts val="0"/>
              </a:spcBef>
              <a:spcAft>
                <a:spcPts val="1200"/>
              </a:spcAft>
              <a:defRPr sz="4416"/>
            </a:pPr>
            <a:r>
              <a:rPr dirty="0"/>
              <a:t>Dashboard – A visual display of key performance indicators (KPIs) and metrics.</a:t>
            </a:r>
          </a:p>
          <a:p>
            <a:pPr marL="280416" indent="-280416" defTabSz="1121636">
              <a:spcBef>
                <a:spcPts val="0"/>
              </a:spcBef>
              <a:spcAft>
                <a:spcPts val="1200"/>
              </a:spcAft>
              <a:defRPr sz="4416"/>
            </a:pPr>
            <a:r>
              <a:rPr dirty="0"/>
              <a:t>ETL (Extract, Transform, Load) – The process of extracting data from multiple sources, transforming it into a consistent format, and loading it into a data warehouse</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Benefits of BI Systems"/>
          <p:cNvSpPr txBox="1">
            <a:spLocks noGrp="1"/>
          </p:cNvSpPr>
          <p:nvPr>
            <p:ph type="title"/>
          </p:nvPr>
        </p:nvSpPr>
        <p:spPr>
          <a:prstGeom prst="rect">
            <a:avLst/>
          </a:prstGeom>
        </p:spPr>
        <p:txBody>
          <a:bodyPr/>
          <a:lstStyle/>
          <a:p>
            <a:r>
              <a:t>Benefits of BI Systems</a:t>
            </a:r>
          </a:p>
        </p:txBody>
      </p:sp>
      <p:sp>
        <p:nvSpPr>
          <p:cNvPr id="185" name="Improved Decision Making – BI systems provide timely and accurate information, enabling better decision making.…"/>
          <p:cNvSpPr txBox="1">
            <a:spLocks noGrp="1"/>
          </p:cNvSpPr>
          <p:nvPr>
            <p:ph idx="1"/>
          </p:nvPr>
        </p:nvSpPr>
        <p:spPr>
          <a:prstGeom prst="rect">
            <a:avLst/>
          </a:prstGeom>
        </p:spPr>
        <p:txBody>
          <a:bodyPr>
            <a:normAutofit fontScale="47500" lnSpcReduction="20000"/>
          </a:bodyPr>
          <a:lstStyle/>
          <a:p>
            <a:pPr defTabSz="914377">
              <a:spcBef>
                <a:spcPts val="0"/>
              </a:spcBef>
              <a:spcAft>
                <a:spcPts val="1200"/>
              </a:spcAft>
              <a:defRPr sz="3600"/>
            </a:pPr>
            <a:r>
              <a:rPr dirty="0"/>
              <a:t>Improved Decision Making – BI systems provide timely and accurate information, enabling better decision making.</a:t>
            </a:r>
          </a:p>
          <a:p>
            <a:pPr defTabSz="914377">
              <a:spcBef>
                <a:spcPts val="0"/>
              </a:spcBef>
              <a:spcAft>
                <a:spcPts val="1200"/>
              </a:spcAft>
              <a:defRPr sz="3600"/>
            </a:pPr>
            <a:r>
              <a:rPr dirty="0"/>
              <a:t>Increased Efficiency – Automation of data integration and analysis processes saves time and resources.</a:t>
            </a:r>
          </a:p>
          <a:p>
            <a:pPr defTabSz="914377">
              <a:spcBef>
                <a:spcPts val="0"/>
              </a:spcBef>
              <a:spcAft>
                <a:spcPts val="1200"/>
              </a:spcAft>
              <a:defRPr sz="3600"/>
            </a:pPr>
            <a:r>
              <a:rPr dirty="0"/>
              <a:t>Enhanced Data Quality – BI systems ensure data consistency and accuracy through data cleansing and validation.</a:t>
            </a:r>
          </a:p>
          <a:p>
            <a:pPr defTabSz="914377">
              <a:spcBef>
                <a:spcPts val="0"/>
              </a:spcBef>
              <a:spcAft>
                <a:spcPts val="1200"/>
              </a:spcAft>
              <a:defRPr sz="3600"/>
            </a:pPr>
            <a:r>
              <a:rPr dirty="0"/>
              <a:t>Competitive Advantage – Insights from BI systems help organizations identify market trends and opportunities.</a:t>
            </a:r>
          </a:p>
          <a:p>
            <a:pPr defTabSz="914377">
              <a:spcBef>
                <a:spcPts val="0"/>
              </a:spcBef>
              <a:spcAft>
                <a:spcPts val="1200"/>
              </a:spcAft>
              <a:defRPr sz="3600"/>
            </a:pPr>
            <a:r>
              <a:rPr dirty="0"/>
              <a:t>Risk Management – BI systems enable organizations to identify and mitigate risks through data analysis.</a:t>
            </a:r>
          </a:p>
          <a:p>
            <a:pPr defTabSz="914377">
              <a:spcBef>
                <a:spcPts val="0"/>
              </a:spcBef>
              <a:spcAft>
                <a:spcPts val="1200"/>
              </a:spcAft>
              <a:defRPr sz="3600"/>
            </a:pPr>
            <a:r>
              <a:rPr dirty="0"/>
              <a:t>Improved Customer Satisfaction – BI systems help organizations understand customer behavior and preferences, leading to better customer service</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hallenges in Implementing BI Systems"/>
          <p:cNvSpPr txBox="1">
            <a:spLocks noGrp="1"/>
          </p:cNvSpPr>
          <p:nvPr>
            <p:ph type="title"/>
          </p:nvPr>
        </p:nvSpPr>
        <p:spPr>
          <a:prstGeom prst="rect">
            <a:avLst/>
          </a:prstGeom>
        </p:spPr>
        <p:txBody>
          <a:bodyPr/>
          <a:lstStyle/>
          <a:p>
            <a:r>
              <a:t>Challenges in Implementing BI Systems</a:t>
            </a:r>
          </a:p>
        </p:txBody>
      </p:sp>
      <p:sp>
        <p:nvSpPr>
          <p:cNvPr id="189" name="Data Integration – Integrating data from different sources can be complex and time-consuming.…"/>
          <p:cNvSpPr txBox="1">
            <a:spLocks noGrp="1"/>
          </p:cNvSpPr>
          <p:nvPr>
            <p:ph idx="1"/>
          </p:nvPr>
        </p:nvSpPr>
        <p:spPr>
          <a:xfrm>
            <a:off x="1451579" y="2015732"/>
            <a:ext cx="9603275" cy="3881634"/>
          </a:xfrm>
          <a:prstGeom prst="rect">
            <a:avLst/>
          </a:prstGeom>
        </p:spPr>
        <p:txBody>
          <a:bodyPr>
            <a:noAutofit/>
          </a:bodyPr>
          <a:lstStyle/>
          <a:p>
            <a:pPr marL="280416" indent="-280416" defTabSz="1121636">
              <a:spcBef>
                <a:spcPts val="0"/>
              </a:spcBef>
              <a:spcAft>
                <a:spcPts val="1200"/>
              </a:spcAft>
              <a:defRPr sz="4416"/>
            </a:pPr>
            <a:r>
              <a:rPr sz="1800" dirty="0"/>
              <a:t>Data Integration – Integrating data from different sources can be complex and time-consuming.</a:t>
            </a:r>
          </a:p>
          <a:p>
            <a:pPr marL="280416" indent="-280416" defTabSz="1121636">
              <a:spcBef>
                <a:spcPts val="0"/>
              </a:spcBef>
              <a:spcAft>
                <a:spcPts val="1200"/>
              </a:spcAft>
              <a:defRPr sz="4416"/>
            </a:pPr>
            <a:r>
              <a:rPr sz="1800" dirty="0"/>
              <a:t>Data Quality – Ensuring data accuracy and consistency across multiple systems can be challenging.</a:t>
            </a:r>
          </a:p>
          <a:p>
            <a:pPr marL="280416" indent="-280416" defTabSz="1121636">
              <a:spcBef>
                <a:spcPts val="0"/>
              </a:spcBef>
              <a:spcAft>
                <a:spcPts val="1200"/>
              </a:spcAft>
              <a:defRPr sz="4416"/>
            </a:pPr>
            <a:r>
              <a:rPr sz="1800" dirty="0"/>
              <a:t>User Adoption – Encouraging employees to use BI systems and interpret data correctly can be a challenge.</a:t>
            </a:r>
          </a:p>
          <a:p>
            <a:pPr marL="280416" indent="-280416" defTabSz="1121636">
              <a:spcBef>
                <a:spcPts val="0"/>
              </a:spcBef>
              <a:spcAft>
                <a:spcPts val="1200"/>
              </a:spcAft>
              <a:defRPr sz="4416"/>
            </a:pPr>
            <a:r>
              <a:rPr sz="1800" dirty="0"/>
              <a:t>Security and Privacy – Protecting sensitive business information and complying with data privacy regulations.</a:t>
            </a:r>
          </a:p>
          <a:p>
            <a:pPr marL="280416" indent="-280416" defTabSz="1121636">
              <a:spcBef>
                <a:spcPts val="0"/>
              </a:spcBef>
              <a:spcAft>
                <a:spcPts val="1200"/>
              </a:spcAft>
              <a:defRPr sz="4416"/>
            </a:pPr>
            <a:r>
              <a:rPr sz="1800" dirty="0"/>
              <a:t>Costs – Implementing and maintaining BI systems can be expensive, especially for small businesses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Real-World Applications of BI Systems"/>
          <p:cNvSpPr txBox="1">
            <a:spLocks noGrp="1"/>
          </p:cNvSpPr>
          <p:nvPr>
            <p:ph type="title"/>
          </p:nvPr>
        </p:nvSpPr>
        <p:spPr>
          <a:prstGeom prst="rect">
            <a:avLst/>
          </a:prstGeom>
        </p:spPr>
        <p:txBody>
          <a:bodyPr/>
          <a:lstStyle/>
          <a:p>
            <a:r>
              <a:t>Real-World Applications of BI Systems</a:t>
            </a:r>
          </a:p>
        </p:txBody>
      </p:sp>
      <p:sp>
        <p:nvSpPr>
          <p:cNvPr id="193" name="Sales and Marketing – Analyzing customer data to identify target markets and improve marketing campaigns.…"/>
          <p:cNvSpPr txBox="1">
            <a:spLocks noGrp="1"/>
          </p:cNvSpPr>
          <p:nvPr>
            <p:ph idx="1"/>
          </p:nvPr>
        </p:nvSpPr>
        <p:spPr>
          <a:prstGeom prst="rect">
            <a:avLst/>
          </a:prstGeom>
        </p:spPr>
        <p:txBody>
          <a:bodyPr>
            <a:normAutofit fontScale="47500" lnSpcReduction="20000"/>
          </a:bodyPr>
          <a:lstStyle/>
          <a:p>
            <a:pPr marL="231648" indent="-231648" defTabSz="926569">
              <a:spcBef>
                <a:spcPts val="0"/>
              </a:spcBef>
              <a:spcAft>
                <a:spcPts val="1200"/>
              </a:spcAft>
              <a:defRPr sz="3648"/>
            </a:pPr>
            <a:r>
              <a:rPr dirty="0"/>
              <a:t>Sales and Marketing – Analyzing customer data to identify target markets and improve marketing campaigns.</a:t>
            </a:r>
          </a:p>
          <a:p>
            <a:pPr marL="231648" indent="-231648" defTabSz="926569">
              <a:spcBef>
                <a:spcPts val="0"/>
              </a:spcBef>
              <a:spcAft>
                <a:spcPts val="1200"/>
              </a:spcAft>
              <a:defRPr sz="3648"/>
            </a:pPr>
            <a:r>
              <a:rPr dirty="0"/>
              <a:t>Supply Chain Management – Optimizing inventory levels, reducing costs, and improving delivery times.</a:t>
            </a:r>
          </a:p>
          <a:p>
            <a:pPr marL="231648" indent="-231648" defTabSz="926569">
              <a:spcBef>
                <a:spcPts val="0"/>
              </a:spcBef>
              <a:spcAft>
                <a:spcPts val="1200"/>
              </a:spcAft>
              <a:defRPr sz="3648"/>
            </a:pPr>
            <a:r>
              <a:rPr dirty="0"/>
              <a:t>Financial Analysis – Analyzing financial data to identify trends, forecast revenue, and manage budgets.</a:t>
            </a:r>
          </a:p>
          <a:p>
            <a:pPr marL="231648" indent="-231648" defTabSz="926569">
              <a:spcBef>
                <a:spcPts val="0"/>
              </a:spcBef>
              <a:spcAft>
                <a:spcPts val="1200"/>
              </a:spcAft>
              <a:defRPr sz="3648"/>
            </a:pPr>
            <a:r>
              <a:rPr dirty="0"/>
              <a:t>Human Resources – Analyzing employee data to identify performance trends, manage workforce planning, and improve recruitment and retention.</a:t>
            </a:r>
          </a:p>
          <a:p>
            <a:pPr marL="231648" indent="-231648" defTabSz="926569">
              <a:spcBef>
                <a:spcPts val="0"/>
              </a:spcBef>
              <a:spcAft>
                <a:spcPts val="1200"/>
              </a:spcAft>
              <a:defRPr sz="3648"/>
            </a:pPr>
            <a:r>
              <a:rPr dirty="0"/>
              <a:t>Customer Relationship Management – Analyzing customer data to improve customer satisfaction and loyalty.</a:t>
            </a:r>
          </a:p>
          <a:p>
            <a:pPr marL="231648" indent="-231648" defTabSz="926569">
              <a:spcBef>
                <a:spcPts val="0"/>
              </a:spcBef>
              <a:spcAft>
                <a:spcPts val="1200"/>
              </a:spcAft>
              <a:defRPr sz="3648"/>
            </a:pPr>
            <a:r>
              <a:rPr dirty="0"/>
              <a:t>Operations Management – Analyzing operational data to identify bottlenecks, improve efficiency, and reduce costs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Future Trends in BI and Analytics"/>
          <p:cNvSpPr txBox="1">
            <a:spLocks noGrp="1"/>
          </p:cNvSpPr>
          <p:nvPr>
            <p:ph type="title"/>
          </p:nvPr>
        </p:nvSpPr>
        <p:spPr>
          <a:prstGeom prst="rect">
            <a:avLst/>
          </a:prstGeom>
        </p:spPr>
        <p:txBody>
          <a:bodyPr/>
          <a:lstStyle/>
          <a:p>
            <a:r>
              <a:t>Future Trends in BI and Analytics</a:t>
            </a:r>
          </a:p>
        </p:txBody>
      </p:sp>
      <p:sp>
        <p:nvSpPr>
          <p:cNvPr id="197" name="Artificial Intelligence (AI) – AI-powered analytics systems can automate data analysis and provide real-time insights.…"/>
          <p:cNvSpPr txBox="1">
            <a:spLocks noGrp="1"/>
          </p:cNvSpPr>
          <p:nvPr>
            <p:ph idx="1"/>
          </p:nvPr>
        </p:nvSpPr>
        <p:spPr>
          <a:prstGeom prst="rect">
            <a:avLst/>
          </a:prstGeom>
        </p:spPr>
        <p:txBody>
          <a:bodyPr>
            <a:normAutofit/>
          </a:bodyPr>
          <a:lstStyle/>
          <a:p>
            <a:pPr marL="243840" indent="-243840" defTabSz="975336">
              <a:spcBef>
                <a:spcPts val="0"/>
              </a:spcBef>
              <a:spcAft>
                <a:spcPts val="1200"/>
              </a:spcAft>
              <a:defRPr sz="3840"/>
            </a:pPr>
            <a:r>
              <a:rPr sz="1600" dirty="0"/>
              <a:t>Artificial Intelligence (AI) – AI-powered analytics systems can automate data analysis and provide real-time insights.</a:t>
            </a:r>
          </a:p>
          <a:p>
            <a:pPr marL="243840" indent="-243840" defTabSz="975336">
              <a:spcBef>
                <a:spcPts val="0"/>
              </a:spcBef>
              <a:spcAft>
                <a:spcPts val="1200"/>
              </a:spcAft>
              <a:defRPr sz="3840"/>
            </a:pPr>
            <a:r>
              <a:rPr sz="1600" dirty="0"/>
              <a:t>Big Data – Handling and analyzing large volumes of data from various sources will become more important.</a:t>
            </a:r>
          </a:p>
          <a:p>
            <a:pPr marL="243840" indent="-243840" defTabSz="975336">
              <a:spcBef>
                <a:spcPts val="0"/>
              </a:spcBef>
              <a:spcAft>
                <a:spcPts val="1200"/>
              </a:spcAft>
              <a:defRPr sz="3840"/>
            </a:pPr>
            <a:r>
              <a:rPr sz="1600" dirty="0"/>
              <a:t>Predictive Analytics – Using statistical models and machine learning algorithms to forecast future trends and outcomes.</a:t>
            </a:r>
          </a:p>
          <a:p>
            <a:pPr marL="243840" indent="-243840" defTabSz="975336">
              <a:spcBef>
                <a:spcPts val="0"/>
              </a:spcBef>
              <a:spcAft>
                <a:spcPts val="1200"/>
              </a:spcAft>
              <a:defRPr sz="3840"/>
            </a:pPr>
            <a:r>
              <a:rPr sz="1600" dirty="0"/>
              <a:t>Data Visualization – Interactive and intuitive visualizations will enhance data exploration and understanding.</a:t>
            </a:r>
          </a:p>
          <a:p>
            <a:pPr marL="243840" indent="-243840" defTabSz="975336">
              <a:spcBef>
                <a:spcPts val="0"/>
              </a:spcBef>
              <a:spcAft>
                <a:spcPts val="1200"/>
              </a:spcAft>
              <a:defRPr sz="3840"/>
            </a:pPr>
            <a:r>
              <a:rPr sz="1600" dirty="0"/>
              <a:t>Cloud-Based BI – Moving BI systems to the cloud will provide scalability, flexibility, and cost savings.</a:t>
            </a:r>
          </a:p>
          <a:p>
            <a:pPr marL="243840" indent="-243840" defTabSz="975336">
              <a:spcBef>
                <a:spcPts val="0"/>
              </a:spcBef>
              <a:spcAft>
                <a:spcPts val="1200"/>
              </a:spcAft>
              <a:defRPr sz="3840"/>
            </a:pPr>
            <a:r>
              <a:rPr sz="1600" dirty="0"/>
              <a:t>Mobile BI – Accessing and analyzing data on mobile devices will become more prevalent</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Author and Date"/>
          <p:cNvSpPr txBox="1">
            <a:spLocks noGrp="1"/>
          </p:cNvSpPr>
          <p:nvPr>
            <p:ph type="body" idx="21"/>
          </p:nvPr>
        </p:nvSpPr>
        <p:spPr>
          <a:xfrm>
            <a:off x="600671" y="5775819"/>
            <a:ext cx="10985502" cy="318490"/>
          </a:xfrm>
          <a:prstGeom prst="rect">
            <a:avLst/>
          </a:prstGeom>
        </p:spPr>
        <p:txBody>
          <a:bodyPr>
            <a:normAutofit fontScale="92500" lnSpcReduction="20000"/>
          </a:bodyPr>
          <a:lstStyle/>
          <a:p>
            <a:endParaRPr dirty="0"/>
          </a:p>
        </p:txBody>
      </p:sp>
      <p:sp>
        <p:nvSpPr>
          <p:cNvPr id="200" name="Any questions?"/>
          <p:cNvSpPr txBox="1">
            <a:spLocks noGrp="1"/>
          </p:cNvSpPr>
          <p:nvPr>
            <p:ph type="ctrTitle"/>
          </p:nvPr>
        </p:nvSpPr>
        <p:spPr>
          <a:prstGeom prst="rect">
            <a:avLst/>
          </a:prstGeom>
        </p:spPr>
        <p:txBody>
          <a:bodyPr/>
          <a:lstStyle/>
          <a:p>
            <a:r>
              <a:t>Any questions?</a:t>
            </a:r>
          </a:p>
        </p:txBody>
      </p:sp>
      <p:sp>
        <p:nvSpPr>
          <p:cNvPr id="201" name="Feel free to ask your questions"/>
          <p:cNvSpPr txBox="1">
            <a:spLocks noGrp="1"/>
          </p:cNvSpPr>
          <p:nvPr>
            <p:ph type="subTitle" sz="quarter" idx="1"/>
          </p:nvPr>
        </p:nvSpPr>
        <p:spPr>
          <a:prstGeom prst="rect">
            <a:avLst/>
          </a:prstGeom>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pter 2 IS OER PowerPoint Slides " id="{D181EF2E-BFD7-354D-9E94-558C3353A89E}" vid="{63B57268-C12D-1244-B856-AFA1408EAFCF}"/>
    </a:ext>
  </a:extLst>
</a:theme>
</file>

<file path=docProps/app.xml><?xml version="1.0" encoding="utf-8"?>
<Properties xmlns="http://schemas.openxmlformats.org/officeDocument/2006/extended-properties" xmlns:vt="http://schemas.openxmlformats.org/officeDocument/2006/docPropsVTypes">
  <Template>Gallery</Template>
  <TotalTime>5</TotalTime>
  <Words>556</Words>
  <Application>Microsoft Macintosh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business intelligence and analytics systems</vt:lpstr>
      <vt:lpstr>What is Business Intelligence?</vt:lpstr>
      <vt:lpstr>Key Components of BI Systems</vt:lpstr>
      <vt:lpstr>Benefits of BI Systems</vt:lpstr>
      <vt:lpstr>Challenges in Implementing BI Systems</vt:lpstr>
      <vt:lpstr>Real-World Applications of BI Systems</vt:lpstr>
      <vt:lpstr>Future Trends in BI and Analytics</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intelligence and analytics systems</dc:title>
  <dc:creator>Roy Wood</dc:creator>
  <cp:lastModifiedBy>Roy Wood</cp:lastModifiedBy>
  <cp:revision>1</cp:revision>
  <dcterms:created xsi:type="dcterms:W3CDTF">2024-01-27T15:56:24Z</dcterms:created>
  <dcterms:modified xsi:type="dcterms:W3CDTF">2024-01-27T16:01:49Z</dcterms:modified>
</cp:coreProperties>
</file>