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1962384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5"/>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1493423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information systems for ecommerce and ebusiness"/>
          <p:cNvSpPr txBox="1">
            <a:spLocks noGrp="1"/>
          </p:cNvSpPr>
          <p:nvPr>
            <p:ph type="ctrTitle"/>
          </p:nvPr>
        </p:nvSpPr>
        <p:spPr>
          <a:prstGeom prst="rect">
            <a:avLst/>
          </a:prstGeom>
        </p:spPr>
        <p:txBody>
          <a:bodyPr>
            <a:normAutofit/>
          </a:bodyPr>
          <a:lstStyle/>
          <a:p>
            <a:r>
              <a:rPr lang="en-US" dirty="0"/>
              <a:t>I</a:t>
            </a:r>
            <a:r>
              <a:rPr dirty="0"/>
              <a:t>s for e</a:t>
            </a:r>
            <a:r>
              <a:rPr lang="en-US" dirty="0"/>
              <a:t>-</a:t>
            </a:r>
            <a:r>
              <a:rPr dirty="0"/>
              <a:t>commerce and e</a:t>
            </a:r>
            <a:r>
              <a:rPr lang="en-US" dirty="0"/>
              <a:t>-</a:t>
            </a:r>
            <a:r>
              <a:rPr dirty="0"/>
              <a:t>business</a:t>
            </a:r>
          </a:p>
        </p:txBody>
      </p:sp>
      <p:sp>
        <p:nvSpPr>
          <p:cNvPr id="173" name="Username"/>
          <p:cNvSpPr txBox="1">
            <a:spLocks noGrp="1"/>
          </p:cNvSpPr>
          <p:nvPr>
            <p:ph type="subTitle" idx="1"/>
          </p:nvPr>
        </p:nvSpPr>
        <p:spPr>
          <a:xfrm>
            <a:off x="2417779" y="5078081"/>
            <a:ext cx="8637072" cy="977621"/>
          </a:xfrm>
          <a:prstGeom prst="rect">
            <a:avLst/>
          </a:prstGeom>
        </p:spPr>
        <p:txBody>
          <a:bodyPr/>
          <a:lstStyle/>
          <a:p>
            <a:r>
              <a:rPr dirty="0"/>
              <a:t>Username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What are Information Systems for Ecommerce and Ebusiness?"/>
          <p:cNvSpPr txBox="1">
            <a:spLocks noGrp="1"/>
          </p:cNvSpPr>
          <p:nvPr>
            <p:ph type="title"/>
          </p:nvPr>
        </p:nvSpPr>
        <p:spPr>
          <a:prstGeom prst="rect">
            <a:avLst/>
          </a:prstGeom>
        </p:spPr>
        <p:txBody>
          <a:bodyPr>
            <a:normAutofit/>
          </a:bodyPr>
          <a:lstStyle/>
          <a:p>
            <a:r>
              <a:t>What are Information Systems for Ecommerce and Ebusiness?</a:t>
            </a:r>
          </a:p>
        </p:txBody>
      </p:sp>
      <p:sp>
        <p:nvSpPr>
          <p:cNvPr id="177" name="Information systems for ecommerce and ebusiness refer to the technologies and tools that are used to manage and support online business activities. These systems enable organizations to conduct online transactions, manage customer relationships, and stre"/>
          <p:cNvSpPr txBox="1">
            <a:spLocks noGrp="1"/>
          </p:cNvSpPr>
          <p:nvPr>
            <p:ph idx="1"/>
          </p:nvPr>
        </p:nvSpPr>
        <p:spPr>
          <a:xfrm>
            <a:off x="1451579" y="2015733"/>
            <a:ext cx="9603275" cy="2833670"/>
          </a:xfrm>
          <a:prstGeom prst="rect">
            <a:avLst/>
          </a:prstGeom>
        </p:spPr>
        <p:txBody>
          <a:bodyPr>
            <a:normAutofit/>
          </a:bodyPr>
          <a:lstStyle>
            <a:lvl1pPr defTabSz="553084">
              <a:defRPr sz="3685"/>
            </a:lvl1pPr>
          </a:lstStyle>
          <a:p>
            <a:r>
              <a:rPr sz="2400" dirty="0"/>
              <a:t>Information systems for ecommerce and </a:t>
            </a:r>
            <a:r>
              <a:rPr sz="2400" dirty="0" err="1"/>
              <a:t>ebusiness</a:t>
            </a:r>
            <a:r>
              <a:rPr sz="2400" dirty="0"/>
              <a:t> refer to the technologies and tools that are used to manage and support online business activities. </a:t>
            </a:r>
            <a:endParaRPr lang="en-US" sz="2400" dirty="0"/>
          </a:p>
          <a:p>
            <a:r>
              <a:rPr sz="2400" dirty="0"/>
              <a:t>These systems enable organizations to conduct online transactions, manage customer relationships, and streamline business processes</a:t>
            </a:r>
          </a:p>
        </p:txBody>
      </p:sp>
    </p:spTree>
  </p:cSld>
  <p:clrMapOvr>
    <a:masterClrMapping/>
  </p:clrMapOvr>
  <p:transition spd="med"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ypes of Information Systems for Ecommerce and Ebusiness"/>
          <p:cNvSpPr txBox="1">
            <a:spLocks noGrp="1"/>
          </p:cNvSpPr>
          <p:nvPr>
            <p:ph type="title"/>
          </p:nvPr>
        </p:nvSpPr>
        <p:spPr>
          <a:prstGeom prst="rect">
            <a:avLst/>
          </a:prstGeom>
        </p:spPr>
        <p:txBody>
          <a:bodyPr>
            <a:noAutofit/>
          </a:bodyPr>
          <a:lstStyle>
            <a:lvl1pPr defTabSz="1755604">
              <a:defRPr sz="6120" spc="-122"/>
            </a:lvl1pPr>
          </a:lstStyle>
          <a:p>
            <a:r>
              <a:rPr sz="3200" dirty="0"/>
              <a:t>Types </a:t>
            </a:r>
            <a:r>
              <a:rPr lang="en-US" sz="3200" dirty="0"/>
              <a:t>IS </a:t>
            </a:r>
            <a:r>
              <a:rPr sz="3200" dirty="0"/>
              <a:t>for E</a:t>
            </a:r>
            <a:r>
              <a:rPr lang="en-US" sz="3200" dirty="0"/>
              <a:t>-</a:t>
            </a:r>
            <a:r>
              <a:rPr sz="3200" dirty="0"/>
              <a:t>commerce and E</a:t>
            </a:r>
            <a:r>
              <a:rPr lang="en-US" sz="3200" dirty="0"/>
              <a:t>-</a:t>
            </a:r>
            <a:r>
              <a:rPr sz="3200" dirty="0"/>
              <a:t>business</a:t>
            </a:r>
          </a:p>
        </p:txBody>
      </p:sp>
      <p:sp>
        <p:nvSpPr>
          <p:cNvPr id="181" name="Ecommerce Platforms: These systems provide the infrastructure for online stores, including website design, product catalog management, and payment processing.…"/>
          <p:cNvSpPr txBox="1">
            <a:spLocks noGrp="1"/>
          </p:cNvSpPr>
          <p:nvPr>
            <p:ph idx="1"/>
          </p:nvPr>
        </p:nvSpPr>
        <p:spPr>
          <a:prstGeom prst="rect">
            <a:avLst/>
          </a:prstGeom>
        </p:spPr>
        <p:txBody>
          <a:bodyPr>
            <a:normAutofit fontScale="47500" lnSpcReduction="20000"/>
          </a:bodyPr>
          <a:lstStyle/>
          <a:p>
            <a:pPr marL="204216" indent="-204216" defTabSz="816844">
              <a:spcBef>
                <a:spcPts val="0"/>
              </a:spcBef>
              <a:spcAft>
                <a:spcPts val="600"/>
              </a:spcAft>
              <a:defRPr sz="3216"/>
            </a:pPr>
            <a:r>
              <a:rPr dirty="0"/>
              <a:t> Ecommerce Platforms: These systems provide the infrastructure for online stores, including website design, product catalog management, and payment processing.</a:t>
            </a:r>
          </a:p>
          <a:p>
            <a:pPr marL="204216" indent="-204216" defTabSz="816844">
              <a:spcBef>
                <a:spcPts val="0"/>
              </a:spcBef>
              <a:spcAft>
                <a:spcPts val="600"/>
              </a:spcAft>
              <a:defRPr sz="3216"/>
            </a:pPr>
            <a:r>
              <a:rPr dirty="0"/>
              <a:t>Customer Relationship Management (CRM) Systems: CRM systems help organizations manage and analyze customer data to improve customer satisfaction and loyalty.</a:t>
            </a:r>
          </a:p>
          <a:p>
            <a:pPr marL="204216" indent="-204216" defTabSz="816844">
              <a:spcBef>
                <a:spcPts val="0"/>
              </a:spcBef>
              <a:spcAft>
                <a:spcPts val="600"/>
              </a:spcAft>
              <a:defRPr sz="3216"/>
            </a:pPr>
            <a:r>
              <a:rPr dirty="0"/>
              <a:t>Supply Chain Management (SCM) Systems: SCM systems facilitate the coordination of activities involved in the production, distribution, and delivery of products and services.</a:t>
            </a:r>
          </a:p>
          <a:p>
            <a:pPr marL="204216" indent="-204216" defTabSz="816844">
              <a:spcBef>
                <a:spcPts val="0"/>
              </a:spcBef>
              <a:spcAft>
                <a:spcPts val="600"/>
              </a:spcAft>
              <a:defRPr sz="3216"/>
            </a:pPr>
            <a:r>
              <a:rPr dirty="0"/>
              <a:t>Enterprise Resource Planning (ERP) Systems: ERP systems integrate various business functions, such as finance, human resources, and inventory management, into a single system.</a:t>
            </a:r>
          </a:p>
          <a:p>
            <a:pPr marL="204216" indent="-204216" defTabSz="816844">
              <a:spcBef>
                <a:spcPts val="0"/>
              </a:spcBef>
              <a:spcAft>
                <a:spcPts val="600"/>
              </a:spcAft>
              <a:defRPr sz="3216"/>
            </a:pPr>
            <a:r>
              <a:rPr dirty="0"/>
              <a:t>Business Intelligence (BI) Systems: BI systems collect and analyze data to provide insights and support decision-making.</a:t>
            </a:r>
          </a:p>
          <a:p>
            <a:pPr marL="204216" indent="-204216" defTabSz="816844">
              <a:spcBef>
                <a:spcPts val="0"/>
              </a:spcBef>
              <a:spcAft>
                <a:spcPts val="600"/>
              </a:spcAft>
              <a:defRPr sz="3216"/>
            </a:pPr>
            <a:r>
              <a:rPr dirty="0"/>
              <a:t>Content Management Systems (CMS): CMS systems enable organizations to create, manage, and publish digital content on their websites.</a:t>
            </a:r>
          </a:p>
          <a:p>
            <a:pPr marL="204216" indent="-204216" defTabSz="816844">
              <a:spcBef>
                <a:spcPts val="0"/>
              </a:spcBef>
              <a:spcAft>
                <a:spcPts val="600"/>
              </a:spcAft>
              <a:defRPr sz="3216"/>
            </a:pPr>
            <a:r>
              <a:rPr dirty="0"/>
              <a:t>Payment Processing Systems: These systems handle online payment transactions securely and efficiently</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Benefits of Information Systems for Ecommerce and Ebusiness"/>
          <p:cNvSpPr txBox="1">
            <a:spLocks noGrp="1"/>
          </p:cNvSpPr>
          <p:nvPr>
            <p:ph type="title"/>
          </p:nvPr>
        </p:nvSpPr>
        <p:spPr>
          <a:prstGeom prst="rect">
            <a:avLst/>
          </a:prstGeom>
        </p:spPr>
        <p:txBody>
          <a:bodyPr>
            <a:normAutofit/>
          </a:bodyPr>
          <a:lstStyle>
            <a:lvl1pPr defTabSz="1682453">
              <a:defRPr sz="5865" spc="-117"/>
            </a:lvl1pPr>
          </a:lstStyle>
          <a:p>
            <a:r>
              <a:rPr sz="3200" dirty="0"/>
              <a:t>Benefits</a:t>
            </a:r>
          </a:p>
        </p:txBody>
      </p:sp>
      <p:sp>
        <p:nvSpPr>
          <p:cNvPr id="185" name="- Increased efficiency and productivity in business operations…"/>
          <p:cNvSpPr txBox="1">
            <a:spLocks noGrp="1"/>
          </p:cNvSpPr>
          <p:nvPr>
            <p:ph idx="1"/>
          </p:nvPr>
        </p:nvSpPr>
        <p:spPr>
          <a:prstGeom prst="rect">
            <a:avLst/>
          </a:prstGeom>
        </p:spPr>
        <p:txBody>
          <a:bodyPr>
            <a:normAutofit fontScale="40000" lnSpcReduction="20000"/>
          </a:bodyPr>
          <a:lstStyle/>
          <a:p>
            <a:pPr marL="268224" indent="-268224" defTabSz="1072869">
              <a:spcBef>
                <a:spcPts val="0"/>
              </a:spcBef>
              <a:spcAft>
                <a:spcPts val="1200"/>
              </a:spcAft>
              <a:defRPr sz="4224"/>
            </a:pPr>
            <a:r>
              <a:rPr dirty="0"/>
              <a:t>Increased efficiency and productivity in business operations</a:t>
            </a:r>
          </a:p>
          <a:p>
            <a:pPr marL="268224" indent="-268224" defTabSz="1072869">
              <a:spcBef>
                <a:spcPts val="0"/>
              </a:spcBef>
              <a:spcAft>
                <a:spcPts val="1200"/>
              </a:spcAft>
              <a:defRPr sz="4224"/>
            </a:pPr>
            <a:r>
              <a:rPr dirty="0"/>
              <a:t>Improved customer experience and satisfaction</a:t>
            </a:r>
          </a:p>
          <a:p>
            <a:pPr marL="268224" indent="-268224" defTabSz="1072869">
              <a:spcBef>
                <a:spcPts val="0"/>
              </a:spcBef>
              <a:spcAft>
                <a:spcPts val="1200"/>
              </a:spcAft>
              <a:defRPr sz="4224"/>
            </a:pPr>
            <a:r>
              <a:rPr dirty="0"/>
              <a:t>Enhanced data security and privacy</a:t>
            </a:r>
          </a:p>
          <a:p>
            <a:pPr marL="268224" indent="-268224" defTabSz="1072869">
              <a:spcBef>
                <a:spcPts val="0"/>
              </a:spcBef>
              <a:spcAft>
                <a:spcPts val="1200"/>
              </a:spcAft>
              <a:defRPr sz="4224"/>
            </a:pPr>
            <a:r>
              <a:rPr dirty="0"/>
              <a:t>Better inventory management and supply chain visibility</a:t>
            </a:r>
          </a:p>
          <a:p>
            <a:pPr marL="268224" indent="-268224" defTabSz="1072869">
              <a:spcBef>
                <a:spcPts val="0"/>
              </a:spcBef>
              <a:spcAft>
                <a:spcPts val="1200"/>
              </a:spcAft>
              <a:defRPr sz="4224"/>
            </a:pPr>
            <a:r>
              <a:rPr dirty="0"/>
              <a:t>Access to real-time analytics and business insights</a:t>
            </a:r>
          </a:p>
          <a:p>
            <a:pPr marL="268224" indent="-268224" defTabSz="1072869">
              <a:spcBef>
                <a:spcPts val="0"/>
              </a:spcBef>
              <a:spcAft>
                <a:spcPts val="1200"/>
              </a:spcAft>
              <a:defRPr sz="4224"/>
            </a:pPr>
            <a:r>
              <a:rPr dirty="0"/>
              <a:t>Expanded market reach and global presence</a:t>
            </a:r>
          </a:p>
          <a:p>
            <a:pPr marL="268224" indent="-268224" defTabSz="1072869">
              <a:spcBef>
                <a:spcPts val="0"/>
              </a:spcBef>
              <a:spcAft>
                <a:spcPts val="1200"/>
              </a:spcAft>
              <a:defRPr sz="4224"/>
            </a:pPr>
            <a:r>
              <a:rPr dirty="0"/>
              <a:t>Streamlined order processing and fulfillment</a:t>
            </a:r>
          </a:p>
          <a:p>
            <a:pPr marL="268224" indent="-268224" defTabSz="1072869">
              <a:spcBef>
                <a:spcPts val="0"/>
              </a:spcBef>
              <a:spcAft>
                <a:spcPts val="1200"/>
              </a:spcAft>
              <a:defRPr sz="4224"/>
            </a:pPr>
            <a:r>
              <a:rPr dirty="0"/>
              <a:t>Cost savings through automation and process optimization</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hallenges of Implementing Information Systems for Ecommerce and Ebusiness"/>
          <p:cNvSpPr txBox="1">
            <a:spLocks noGrp="1"/>
          </p:cNvSpPr>
          <p:nvPr>
            <p:ph type="title"/>
          </p:nvPr>
        </p:nvSpPr>
        <p:spPr>
          <a:prstGeom prst="rect">
            <a:avLst/>
          </a:prstGeom>
        </p:spPr>
        <p:txBody>
          <a:bodyPr>
            <a:normAutofit/>
          </a:bodyPr>
          <a:lstStyle>
            <a:lvl1pPr defTabSz="1365469">
              <a:defRPr sz="4760" spc="-95"/>
            </a:lvl1pPr>
          </a:lstStyle>
          <a:p>
            <a:r>
              <a:rPr sz="3200" dirty="0"/>
              <a:t>Challenges of Implementing</a:t>
            </a:r>
          </a:p>
        </p:txBody>
      </p:sp>
      <p:sp>
        <p:nvSpPr>
          <p:cNvPr id="189" name="- Integration with existing systems and legacy infrastructure…"/>
          <p:cNvSpPr txBox="1">
            <a:spLocks noGrp="1"/>
          </p:cNvSpPr>
          <p:nvPr>
            <p:ph idx="1"/>
          </p:nvPr>
        </p:nvSpPr>
        <p:spPr>
          <a:xfrm>
            <a:off x="1451579" y="2015732"/>
            <a:ext cx="9603275" cy="3655603"/>
          </a:xfrm>
          <a:prstGeom prst="rect">
            <a:avLst/>
          </a:prstGeom>
        </p:spPr>
        <p:txBody>
          <a:bodyPr>
            <a:normAutofit fontScale="47500" lnSpcReduction="20000"/>
          </a:bodyPr>
          <a:lstStyle/>
          <a:p>
            <a:pPr marL="268224" indent="-268224" defTabSz="1072869">
              <a:spcBef>
                <a:spcPts val="0"/>
              </a:spcBef>
              <a:spcAft>
                <a:spcPts val="1200"/>
              </a:spcAft>
              <a:defRPr sz="4224"/>
            </a:pPr>
            <a:r>
              <a:rPr dirty="0"/>
              <a:t>Integration with existing systems and legacy infrastructure</a:t>
            </a:r>
          </a:p>
          <a:p>
            <a:pPr marL="268224" indent="-268224" defTabSz="1072869">
              <a:spcBef>
                <a:spcPts val="0"/>
              </a:spcBef>
              <a:spcAft>
                <a:spcPts val="1200"/>
              </a:spcAft>
              <a:defRPr sz="4224"/>
            </a:pPr>
            <a:r>
              <a:rPr dirty="0"/>
              <a:t>Data integration and management</a:t>
            </a:r>
          </a:p>
          <a:p>
            <a:pPr marL="268224" indent="-268224" defTabSz="1072869">
              <a:spcBef>
                <a:spcPts val="0"/>
              </a:spcBef>
              <a:spcAft>
                <a:spcPts val="1200"/>
              </a:spcAft>
              <a:defRPr sz="4224"/>
            </a:pPr>
            <a:r>
              <a:rPr dirty="0"/>
              <a:t>Security and privacy concerns</a:t>
            </a:r>
          </a:p>
          <a:p>
            <a:pPr marL="268224" indent="-268224" defTabSz="1072869">
              <a:spcBef>
                <a:spcPts val="0"/>
              </a:spcBef>
              <a:spcAft>
                <a:spcPts val="1200"/>
              </a:spcAft>
              <a:defRPr sz="4224"/>
            </a:pPr>
            <a:r>
              <a:rPr dirty="0"/>
              <a:t>Scalability and performance issues</a:t>
            </a:r>
          </a:p>
          <a:p>
            <a:pPr marL="268224" indent="-268224" defTabSz="1072869">
              <a:spcBef>
                <a:spcPts val="0"/>
              </a:spcBef>
              <a:spcAft>
                <a:spcPts val="1200"/>
              </a:spcAft>
              <a:defRPr sz="4224"/>
            </a:pPr>
            <a:r>
              <a:rPr dirty="0"/>
              <a:t>User adoption and training</a:t>
            </a:r>
          </a:p>
          <a:p>
            <a:pPr marL="268224" indent="-268224" defTabSz="1072869">
              <a:spcBef>
                <a:spcPts val="0"/>
              </a:spcBef>
              <a:spcAft>
                <a:spcPts val="1200"/>
              </a:spcAft>
              <a:defRPr sz="4224"/>
            </a:pPr>
            <a:r>
              <a:rPr dirty="0"/>
              <a:t>Continuous system updates and maintenance</a:t>
            </a:r>
          </a:p>
          <a:p>
            <a:pPr marL="268224" indent="-268224" defTabSz="1072869">
              <a:spcBef>
                <a:spcPts val="0"/>
              </a:spcBef>
              <a:spcAft>
                <a:spcPts val="1200"/>
              </a:spcAft>
              <a:defRPr sz="4224"/>
            </a:pPr>
            <a:r>
              <a:rPr dirty="0"/>
              <a:t>Keeping up with evolving technology trends</a:t>
            </a:r>
          </a:p>
          <a:p>
            <a:pPr marL="268224" indent="-268224" defTabSz="1072869">
              <a:spcBef>
                <a:spcPts val="0"/>
              </a:spcBef>
              <a:spcAft>
                <a:spcPts val="1200"/>
              </a:spcAft>
              <a:defRPr sz="4224"/>
            </a:pPr>
            <a:r>
              <a:rPr dirty="0"/>
              <a:t>Cost of implementation and ongoing support</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Key Considerations for Selecting Information Systems"/>
          <p:cNvSpPr txBox="1">
            <a:spLocks noGrp="1"/>
          </p:cNvSpPr>
          <p:nvPr>
            <p:ph type="title"/>
          </p:nvPr>
        </p:nvSpPr>
        <p:spPr>
          <a:prstGeom prst="rect">
            <a:avLst/>
          </a:prstGeom>
        </p:spPr>
        <p:txBody>
          <a:bodyPr>
            <a:normAutofit/>
          </a:bodyPr>
          <a:lstStyle>
            <a:lvl1pPr defTabSz="1975054">
              <a:defRPr sz="6885" spc="-137"/>
            </a:lvl1pPr>
          </a:lstStyle>
          <a:p>
            <a:r>
              <a:rPr sz="3200" dirty="0"/>
              <a:t>Key Considerations for </a:t>
            </a:r>
            <a:r>
              <a:rPr lang="en-US" sz="3200" dirty="0"/>
              <a:t>IS </a:t>
            </a:r>
            <a:r>
              <a:rPr sz="3200" dirty="0"/>
              <a:t>Selecti</a:t>
            </a:r>
            <a:r>
              <a:rPr lang="en-US" sz="3200" dirty="0"/>
              <a:t>on</a:t>
            </a:r>
            <a:endParaRPr sz="3200" dirty="0"/>
          </a:p>
        </p:txBody>
      </p:sp>
      <p:sp>
        <p:nvSpPr>
          <p:cNvPr id="193" name="Business requirements and goals…"/>
          <p:cNvSpPr txBox="1">
            <a:spLocks noGrp="1"/>
          </p:cNvSpPr>
          <p:nvPr>
            <p:ph idx="1"/>
          </p:nvPr>
        </p:nvSpPr>
        <p:spPr>
          <a:prstGeom prst="rect">
            <a:avLst/>
          </a:prstGeom>
        </p:spPr>
        <p:txBody>
          <a:bodyPr>
            <a:normAutofit fontScale="47500" lnSpcReduction="20000"/>
          </a:bodyPr>
          <a:lstStyle/>
          <a:p>
            <a:pPr marL="283464" indent="-283464" defTabSz="1133828">
              <a:spcBef>
                <a:spcPts val="0"/>
              </a:spcBef>
              <a:spcAft>
                <a:spcPts val="1200"/>
              </a:spcAft>
              <a:defRPr sz="4464"/>
            </a:pPr>
            <a:r>
              <a:rPr dirty="0"/>
              <a:t>Business requirements and goals</a:t>
            </a:r>
          </a:p>
          <a:p>
            <a:pPr marL="283464" indent="-283464" defTabSz="1133828">
              <a:spcBef>
                <a:spcPts val="0"/>
              </a:spcBef>
              <a:spcAft>
                <a:spcPts val="1200"/>
              </a:spcAft>
              <a:defRPr sz="4464"/>
            </a:pPr>
            <a:r>
              <a:rPr dirty="0"/>
              <a:t>Scalability and flexibility of the system</a:t>
            </a:r>
          </a:p>
          <a:p>
            <a:pPr marL="283464" indent="-283464" defTabSz="1133828">
              <a:spcBef>
                <a:spcPts val="0"/>
              </a:spcBef>
              <a:spcAft>
                <a:spcPts val="1200"/>
              </a:spcAft>
              <a:defRPr sz="4464"/>
            </a:pPr>
            <a:r>
              <a:rPr dirty="0"/>
              <a:t>Integration capabilities with other systems</a:t>
            </a:r>
          </a:p>
          <a:p>
            <a:pPr marL="283464" indent="-283464" defTabSz="1133828">
              <a:spcBef>
                <a:spcPts val="0"/>
              </a:spcBef>
              <a:spcAft>
                <a:spcPts val="1200"/>
              </a:spcAft>
              <a:defRPr sz="4464"/>
            </a:pPr>
            <a:r>
              <a:rPr dirty="0"/>
              <a:t>User-friendliness and ease of customization</a:t>
            </a:r>
          </a:p>
          <a:p>
            <a:pPr marL="283464" indent="-283464" defTabSz="1133828">
              <a:spcBef>
                <a:spcPts val="0"/>
              </a:spcBef>
              <a:spcAft>
                <a:spcPts val="1200"/>
              </a:spcAft>
              <a:defRPr sz="4464"/>
            </a:pPr>
            <a:r>
              <a:rPr dirty="0"/>
              <a:t>Security features and compliance with regulations</a:t>
            </a:r>
          </a:p>
          <a:p>
            <a:pPr marL="283464" indent="-283464" defTabSz="1133828">
              <a:spcBef>
                <a:spcPts val="0"/>
              </a:spcBef>
              <a:spcAft>
                <a:spcPts val="1200"/>
              </a:spcAft>
              <a:defRPr sz="4464"/>
            </a:pPr>
            <a:r>
              <a:rPr dirty="0"/>
              <a:t>Vendor reputation and support services</a:t>
            </a:r>
          </a:p>
          <a:p>
            <a:pPr marL="283464" indent="-283464" defTabSz="1133828">
              <a:spcBef>
                <a:spcPts val="0"/>
              </a:spcBef>
              <a:spcAft>
                <a:spcPts val="1200"/>
              </a:spcAft>
              <a:defRPr sz="4464"/>
            </a:pPr>
            <a:r>
              <a:rPr dirty="0"/>
              <a:t>Total cost of ownership (including implementation, licensing, and maintenance costs)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Trends in Information Systems for Ecommerce and Ebusiness"/>
          <p:cNvSpPr txBox="1">
            <a:spLocks noGrp="1"/>
          </p:cNvSpPr>
          <p:nvPr>
            <p:ph type="title"/>
          </p:nvPr>
        </p:nvSpPr>
        <p:spPr>
          <a:prstGeom prst="rect">
            <a:avLst/>
          </a:prstGeom>
        </p:spPr>
        <p:txBody>
          <a:bodyPr>
            <a:normAutofit/>
          </a:bodyPr>
          <a:lstStyle>
            <a:lvl1pPr defTabSz="1731220">
              <a:defRPr sz="6035" spc="-120"/>
            </a:lvl1pPr>
          </a:lstStyle>
          <a:p>
            <a:r>
              <a:rPr sz="3200" dirty="0"/>
              <a:t>Trends</a:t>
            </a:r>
          </a:p>
        </p:txBody>
      </p:sp>
      <p:sp>
        <p:nvSpPr>
          <p:cNvPr id="197" name="- Mobile commerce (m-commerce) and responsive design…"/>
          <p:cNvSpPr txBox="1">
            <a:spLocks noGrp="1"/>
          </p:cNvSpPr>
          <p:nvPr>
            <p:ph idx="1"/>
          </p:nvPr>
        </p:nvSpPr>
        <p:spPr>
          <a:prstGeom prst="rect">
            <a:avLst/>
          </a:prstGeom>
        </p:spPr>
        <p:txBody>
          <a:bodyPr/>
          <a:lstStyle/>
          <a:p>
            <a:r>
              <a:rPr dirty="0"/>
              <a:t>Mobile commerce (m-commerce) and responsive design</a:t>
            </a:r>
          </a:p>
          <a:p>
            <a:r>
              <a:rPr dirty="0"/>
              <a:t>Artificial Intelligence (AI) and machine learning for personalized shopping experiences</a:t>
            </a:r>
          </a:p>
          <a:p>
            <a:r>
              <a:rPr dirty="0"/>
              <a:t>Blockchain technology for secure and transparent transactions</a:t>
            </a:r>
          </a:p>
          <a:p>
            <a:r>
              <a:rPr dirty="0"/>
              <a:t>Voice commerce and virtual assistants</a:t>
            </a:r>
          </a:p>
          <a:p>
            <a:r>
              <a:rPr dirty="0"/>
              <a:t>Internet of Things (IoT) integration for smart inventory management</a:t>
            </a:r>
          </a:p>
          <a:p>
            <a:r>
              <a:rPr dirty="0"/>
              <a:t>Augmented Reality (AR) and Virtual Reality (VR) for immersive shopping experiences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Author and Date"/>
          <p:cNvSpPr txBox="1">
            <a:spLocks noGrp="1"/>
          </p:cNvSpPr>
          <p:nvPr>
            <p:ph type="body" idx="21"/>
          </p:nvPr>
        </p:nvSpPr>
        <p:spPr>
          <a:xfrm>
            <a:off x="600671" y="5775819"/>
            <a:ext cx="10985502" cy="318490"/>
          </a:xfrm>
          <a:prstGeom prst="rect">
            <a:avLst/>
          </a:prstGeom>
        </p:spPr>
        <p:txBody>
          <a:bodyPr>
            <a:normAutofit fontScale="92500" lnSpcReduction="20000"/>
          </a:bodyPr>
          <a:lstStyle/>
          <a:p>
            <a:endParaRPr dirty="0"/>
          </a:p>
        </p:txBody>
      </p:sp>
      <p:sp>
        <p:nvSpPr>
          <p:cNvPr id="200" name="Any questions?"/>
          <p:cNvSpPr txBox="1">
            <a:spLocks noGrp="1"/>
          </p:cNvSpPr>
          <p:nvPr>
            <p:ph type="ctrTitle"/>
          </p:nvPr>
        </p:nvSpPr>
        <p:spPr>
          <a:prstGeom prst="rect">
            <a:avLst/>
          </a:prstGeom>
        </p:spPr>
        <p:txBody>
          <a:bodyPr/>
          <a:lstStyle/>
          <a:p>
            <a:r>
              <a:t>Any questions?</a:t>
            </a:r>
          </a:p>
        </p:txBody>
      </p:sp>
      <p:sp>
        <p:nvSpPr>
          <p:cNvPr id="201" name="Feel free to ask your questions"/>
          <p:cNvSpPr txBox="1">
            <a:spLocks noGrp="1"/>
          </p:cNvSpPr>
          <p:nvPr>
            <p:ph type="subTitle" sz="quarter" idx="1"/>
          </p:nvPr>
        </p:nvSpPr>
        <p:spPr>
          <a:prstGeom prst="rect">
            <a:avLst/>
          </a:prstGeom>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pter 2 IS OER PowerPoint Slides " id="{D181EF2E-BFD7-354D-9E94-558C3353A89E}" vid="{63B57268-C12D-1244-B856-AFA1408EAFCF}"/>
    </a:ext>
  </a:extLst>
</a:theme>
</file>

<file path=docProps/app.xml><?xml version="1.0" encoding="utf-8"?>
<Properties xmlns="http://schemas.openxmlformats.org/officeDocument/2006/extended-properties" xmlns:vt="http://schemas.openxmlformats.org/officeDocument/2006/docPropsVTypes">
  <Template>Gallery</Template>
  <TotalTime>33</TotalTime>
  <Words>441</Words>
  <Application>Microsoft Macintosh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Gallery</vt:lpstr>
      <vt:lpstr>Is for e-commerce and e-business</vt:lpstr>
      <vt:lpstr>What are Information Systems for Ecommerce and Ebusiness?</vt:lpstr>
      <vt:lpstr>Types IS for E-commerce and E-business</vt:lpstr>
      <vt:lpstr>Benefits</vt:lpstr>
      <vt:lpstr>Challenges of Implementing</vt:lpstr>
      <vt:lpstr>Key Considerations for IS Selection</vt:lpstr>
      <vt:lpstr>Trends</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for e-commerce and e-business</dc:title>
  <dc:creator>Roy Wood</dc:creator>
  <cp:lastModifiedBy>Roy Wood</cp:lastModifiedBy>
  <cp:revision>1</cp:revision>
  <dcterms:created xsi:type="dcterms:W3CDTF">2024-01-27T15:12:26Z</dcterms:created>
  <dcterms:modified xsi:type="dcterms:W3CDTF">2024-01-27T15:46:03Z</dcterms:modified>
</cp:coreProperties>
</file>