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8"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4273097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data management (databases) and data analytics"/>
          <p:cNvSpPr txBox="1">
            <a:spLocks noGrp="1"/>
          </p:cNvSpPr>
          <p:nvPr>
            <p:ph type="ctrTitle"/>
          </p:nvPr>
        </p:nvSpPr>
        <p:spPr>
          <a:prstGeom prst="rect">
            <a:avLst/>
          </a:prstGeom>
        </p:spPr>
        <p:txBody>
          <a:bodyPr>
            <a:normAutofit/>
          </a:bodyPr>
          <a:lstStyle/>
          <a:p>
            <a:r>
              <a:rPr dirty="0"/>
              <a:t>data management and analytics</a:t>
            </a:r>
          </a:p>
        </p:txBody>
      </p:sp>
      <p:sp>
        <p:nvSpPr>
          <p:cNvPr id="173" name="Username"/>
          <p:cNvSpPr txBox="1">
            <a:spLocks noGrp="1"/>
          </p:cNvSpPr>
          <p:nvPr>
            <p:ph type="subTitle" idx="1"/>
          </p:nvPr>
        </p:nvSpPr>
        <p:spPr>
          <a:xfrm>
            <a:off x="2417779" y="5495302"/>
            <a:ext cx="8637072" cy="577333"/>
          </a:xfrm>
          <a:prstGeom prst="rect">
            <a:avLst/>
          </a:prstGeom>
        </p:spPr>
        <p:txBody>
          <a:bodyPr/>
          <a:lstStyle/>
          <a:p>
            <a:r>
              <a:rPr dirty="0"/>
              <a:t>Username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Future Trends in Data Management and Analytics"/>
          <p:cNvSpPr txBox="1">
            <a:spLocks noGrp="1"/>
          </p:cNvSpPr>
          <p:nvPr>
            <p:ph type="title"/>
          </p:nvPr>
        </p:nvSpPr>
        <p:spPr>
          <a:prstGeom prst="rect">
            <a:avLst/>
          </a:prstGeom>
        </p:spPr>
        <p:txBody>
          <a:bodyPr>
            <a:normAutofit/>
          </a:bodyPr>
          <a:lstStyle>
            <a:lvl1pPr defTabSz="2170121">
              <a:defRPr sz="7565" spc="-151"/>
            </a:lvl1pPr>
          </a:lstStyle>
          <a:p>
            <a:r>
              <a:rPr sz="3200" dirty="0"/>
              <a:t>Future </a:t>
            </a:r>
            <a:r>
              <a:rPr lang="en-US" sz="3200" dirty="0"/>
              <a:t> </a:t>
            </a:r>
            <a:r>
              <a:rPr sz="3200" dirty="0"/>
              <a:t>Trends</a:t>
            </a:r>
          </a:p>
        </p:txBody>
      </p:sp>
      <p:sp>
        <p:nvSpPr>
          <p:cNvPr id="213" name="Artificial Intelligence (AI) and Machine Learning (ML) integration for advanced analytics.…"/>
          <p:cNvSpPr txBox="1">
            <a:spLocks noGrp="1"/>
          </p:cNvSpPr>
          <p:nvPr>
            <p:ph idx="1"/>
          </p:nvPr>
        </p:nvSpPr>
        <p:spPr>
          <a:xfrm>
            <a:off x="1451579" y="2015732"/>
            <a:ext cx="9603275" cy="3645329"/>
          </a:xfrm>
          <a:prstGeom prst="rect">
            <a:avLst/>
          </a:prstGeom>
        </p:spPr>
        <p:txBody>
          <a:bodyPr>
            <a:normAutofit fontScale="47500" lnSpcReduction="20000"/>
          </a:bodyPr>
          <a:lstStyle/>
          <a:p>
            <a:pPr marL="292608" indent="-292608" defTabSz="1170403">
              <a:spcBef>
                <a:spcPts val="0"/>
              </a:spcBef>
              <a:spcAft>
                <a:spcPts val="1200"/>
              </a:spcAft>
              <a:defRPr sz="4608"/>
            </a:pPr>
            <a:r>
              <a:rPr dirty="0"/>
              <a:t>Artificial Intelligence (AI) and Machine Learning (ML) integration for advanced analytics.</a:t>
            </a:r>
          </a:p>
          <a:p>
            <a:pPr marL="292608" indent="-292608" defTabSz="1170403">
              <a:spcBef>
                <a:spcPts val="0"/>
              </a:spcBef>
              <a:spcAft>
                <a:spcPts val="1200"/>
              </a:spcAft>
              <a:defRPr sz="4608"/>
            </a:pPr>
            <a:r>
              <a:rPr dirty="0"/>
              <a:t>Cloud-based data management and analytics solutions for scalability and flexibility.</a:t>
            </a:r>
          </a:p>
          <a:p>
            <a:pPr marL="292608" indent="-292608" defTabSz="1170403">
              <a:spcBef>
                <a:spcPts val="0"/>
              </a:spcBef>
              <a:spcAft>
                <a:spcPts val="1200"/>
              </a:spcAft>
              <a:defRPr sz="4608"/>
            </a:pPr>
            <a:r>
              <a:rPr dirty="0"/>
              <a:t>Increased focus on data privacy and security regulations.</a:t>
            </a:r>
          </a:p>
          <a:p>
            <a:pPr marL="292608" indent="-292608" defTabSz="1170403">
              <a:spcBef>
                <a:spcPts val="0"/>
              </a:spcBef>
              <a:spcAft>
                <a:spcPts val="1200"/>
              </a:spcAft>
              <a:defRPr sz="4608"/>
            </a:pPr>
            <a:r>
              <a:rPr dirty="0"/>
              <a:t>Real-time data analytics for immediate insights and decision-making.</a:t>
            </a:r>
          </a:p>
          <a:p>
            <a:pPr marL="292608" indent="-292608" defTabSz="1170403">
              <a:spcBef>
                <a:spcPts val="0"/>
              </a:spcBef>
              <a:spcAft>
                <a:spcPts val="1200"/>
              </a:spcAft>
              <a:defRPr sz="4608"/>
            </a:pPr>
            <a:r>
              <a:rPr dirty="0"/>
              <a:t>Internet of Things (IoT) data management and analytics for connected devices.</a:t>
            </a:r>
          </a:p>
          <a:p>
            <a:pPr marL="292608" indent="-292608" defTabSz="1170403">
              <a:spcBef>
                <a:spcPts val="0"/>
              </a:spcBef>
              <a:spcAft>
                <a:spcPts val="1200"/>
              </a:spcAft>
              <a:defRPr sz="4608"/>
            </a:pPr>
            <a:r>
              <a:rPr dirty="0"/>
              <a:t>Natural Language Processing (NLP) for analyzing and understanding textual data</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Author and Date"/>
          <p:cNvSpPr txBox="1">
            <a:spLocks noGrp="1"/>
          </p:cNvSpPr>
          <p:nvPr>
            <p:ph type="body" idx="21"/>
          </p:nvPr>
        </p:nvSpPr>
        <p:spPr>
          <a:xfrm>
            <a:off x="600670" y="5775818"/>
            <a:ext cx="10985502" cy="318490"/>
          </a:xfrm>
          <a:prstGeom prst="rect">
            <a:avLst/>
          </a:prstGeom>
        </p:spPr>
        <p:txBody>
          <a:bodyPr>
            <a:normAutofit fontScale="92500" lnSpcReduction="20000"/>
          </a:bodyPr>
          <a:lstStyle/>
          <a:p>
            <a:endParaRPr/>
          </a:p>
        </p:txBody>
      </p:sp>
      <p:sp>
        <p:nvSpPr>
          <p:cNvPr id="216" name="Any questions?"/>
          <p:cNvSpPr txBox="1">
            <a:spLocks noGrp="1"/>
          </p:cNvSpPr>
          <p:nvPr>
            <p:ph type="ctrTitle"/>
          </p:nvPr>
        </p:nvSpPr>
        <p:spPr>
          <a:prstGeom prst="rect">
            <a:avLst/>
          </a:prstGeom>
        </p:spPr>
        <p:txBody>
          <a:bodyPr/>
          <a:lstStyle/>
          <a:p>
            <a:r>
              <a:t>Any questions?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What is Data Management?"/>
          <p:cNvSpPr txBox="1">
            <a:spLocks noGrp="1"/>
          </p:cNvSpPr>
          <p:nvPr>
            <p:ph type="title"/>
          </p:nvPr>
        </p:nvSpPr>
        <p:spPr>
          <a:prstGeom prst="rect">
            <a:avLst/>
          </a:prstGeom>
        </p:spPr>
        <p:txBody>
          <a:bodyPr>
            <a:normAutofit/>
          </a:bodyPr>
          <a:lstStyle/>
          <a:p>
            <a:r>
              <a:rPr dirty="0"/>
              <a:t>What is Data Management?</a:t>
            </a:r>
          </a:p>
        </p:txBody>
      </p:sp>
      <p:sp>
        <p:nvSpPr>
          <p:cNvPr id="177" name="Data management refers to the process of collecting, storing, organizing, and maintaining data in a structured manner. It involves ensuring data quality, security, and accessibility for efficient use and analysis"/>
          <p:cNvSpPr txBox="1">
            <a:spLocks noGrp="1"/>
          </p:cNvSpPr>
          <p:nvPr>
            <p:ph idx="1"/>
          </p:nvPr>
        </p:nvSpPr>
        <p:spPr>
          <a:prstGeom prst="rect">
            <a:avLst/>
          </a:prstGeom>
        </p:spPr>
        <p:txBody>
          <a:bodyPr>
            <a:normAutofit/>
          </a:bodyPr>
          <a:lstStyle>
            <a:lvl1pPr defTabSz="586104">
              <a:defRPr sz="3905"/>
            </a:lvl1pPr>
          </a:lstStyle>
          <a:p>
            <a:r>
              <a:rPr sz="2800" dirty="0"/>
              <a:t>Data management refers to the process of collecting, storing, organizing, and maintaining data in a structured manner. </a:t>
            </a:r>
            <a:endParaRPr lang="en-US" sz="2800" dirty="0"/>
          </a:p>
          <a:p>
            <a:r>
              <a:rPr sz="2800" dirty="0"/>
              <a:t>It involves ensuring data quality, security, and accessibility for efficient use and analysis</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E443-2121-EFD3-79F8-4B9BE08F86ED}"/>
              </a:ext>
            </a:extLst>
          </p:cNvPr>
          <p:cNvSpPr>
            <a:spLocks noGrp="1"/>
          </p:cNvSpPr>
          <p:nvPr>
            <p:ph type="title"/>
          </p:nvPr>
        </p:nvSpPr>
        <p:spPr/>
        <p:txBody>
          <a:bodyPr/>
          <a:lstStyle/>
          <a:p>
            <a:r>
              <a:rPr lang="en-US" dirty="0"/>
              <a:t>Types of Databases</a:t>
            </a:r>
          </a:p>
        </p:txBody>
      </p:sp>
      <p:sp>
        <p:nvSpPr>
          <p:cNvPr id="3" name="Content Placeholder 2">
            <a:extLst>
              <a:ext uri="{FF2B5EF4-FFF2-40B4-BE49-F238E27FC236}">
                <a16:creationId xmlns:a16="http://schemas.microsoft.com/office/drawing/2014/main" id="{A7FC2EF8-44F2-B9F2-B621-4503C112617C}"/>
              </a:ext>
            </a:extLst>
          </p:cNvPr>
          <p:cNvSpPr>
            <a:spLocks noGrp="1"/>
          </p:cNvSpPr>
          <p:nvPr>
            <p:ph idx="1"/>
          </p:nvPr>
        </p:nvSpPr>
        <p:spPr>
          <a:xfrm>
            <a:off x="1451579" y="2015732"/>
            <a:ext cx="9603275" cy="3727522"/>
          </a:xfrm>
        </p:spPr>
        <p:txBody>
          <a:bodyPr>
            <a:normAutofit fontScale="92500" lnSpcReduction="20000"/>
          </a:bodyPr>
          <a:lstStyle/>
          <a:p>
            <a:r>
              <a:rPr lang="en-US" b="1" dirty="0"/>
              <a:t>Relational databases </a:t>
            </a:r>
            <a:r>
              <a:rPr lang="en-US" dirty="0"/>
              <a:t>- Data is organized into tables with rows and columns, and relationships are established between tables.</a:t>
            </a:r>
          </a:p>
          <a:p>
            <a:r>
              <a:rPr lang="en-US" b="1" dirty="0"/>
              <a:t>NoSQL databases </a:t>
            </a:r>
            <a:r>
              <a:rPr lang="en-US" dirty="0"/>
              <a:t>- Designed to handle unstructured and semi-structured data, providing flexibility and scalability.</a:t>
            </a:r>
          </a:p>
          <a:p>
            <a:r>
              <a:rPr lang="en-US" b="1" dirty="0"/>
              <a:t>Object-oriented databases </a:t>
            </a:r>
            <a:r>
              <a:rPr lang="en-US" dirty="0"/>
              <a:t>- Store data as objects, including attributes and methods, allowing for complex data structures.</a:t>
            </a:r>
          </a:p>
          <a:p>
            <a:r>
              <a:rPr lang="en-US" b="1" dirty="0"/>
              <a:t>Hierarchical databases </a:t>
            </a:r>
            <a:r>
              <a:rPr lang="en-US" dirty="0"/>
              <a:t>- Organize data in a tree-like structure, with parent-child relationships.</a:t>
            </a:r>
          </a:p>
          <a:p>
            <a:r>
              <a:rPr lang="en-US" b="1" dirty="0"/>
              <a:t>Graph databases </a:t>
            </a:r>
            <a:r>
              <a:rPr lang="en-US" dirty="0"/>
              <a:t>- Represent data as nodes and edges, ideal for analyzing complex relationships</a:t>
            </a:r>
          </a:p>
          <a:p>
            <a:endParaRPr lang="en-US" dirty="0"/>
          </a:p>
          <a:p>
            <a:endParaRPr lang="en-US" dirty="0"/>
          </a:p>
        </p:txBody>
      </p:sp>
    </p:spTree>
    <p:extLst>
      <p:ext uri="{BB962C8B-B14F-4D97-AF65-F5344CB8AC3E}">
        <p14:creationId xmlns:p14="http://schemas.microsoft.com/office/powerpoint/2010/main" val="65579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Data Analytics"/>
          <p:cNvSpPr txBox="1">
            <a:spLocks noGrp="1"/>
          </p:cNvSpPr>
          <p:nvPr>
            <p:ph type="title"/>
          </p:nvPr>
        </p:nvSpPr>
        <p:spPr>
          <a:prstGeom prst="rect">
            <a:avLst/>
          </a:prstGeom>
        </p:spPr>
        <p:txBody>
          <a:bodyPr/>
          <a:lstStyle/>
          <a:p>
            <a:r>
              <a:rPr dirty="0"/>
              <a:t>Data Analytics</a:t>
            </a:r>
          </a:p>
        </p:txBody>
      </p:sp>
      <p:sp>
        <p:nvSpPr>
          <p:cNvPr id="185" name="Data analytics involves the extraction, transformation, and analysis of data to gain insights and make informed decisions. It includes various techniques such as statistical analysis, data mining, machine learning, and predictive modeling"/>
          <p:cNvSpPr txBox="1">
            <a:spLocks noGrp="1"/>
          </p:cNvSpPr>
          <p:nvPr>
            <p:ph idx="1"/>
          </p:nvPr>
        </p:nvSpPr>
        <p:spPr>
          <a:xfrm>
            <a:off x="1451579" y="2015732"/>
            <a:ext cx="9603275" cy="2751477"/>
          </a:xfrm>
          <a:prstGeom prst="rect">
            <a:avLst/>
          </a:prstGeom>
        </p:spPr>
        <p:txBody>
          <a:bodyPr>
            <a:normAutofit/>
          </a:bodyPr>
          <a:lstStyle>
            <a:lvl1pPr defTabSz="586104">
              <a:defRPr sz="3905"/>
            </a:lvl1pPr>
          </a:lstStyle>
          <a:p>
            <a:r>
              <a:rPr sz="2400" dirty="0"/>
              <a:t>Data analytics involves the extraction, transformation, and analysis of data to gain insights and make informed decisions. </a:t>
            </a:r>
            <a:endParaRPr lang="en-US" sz="2400" dirty="0"/>
          </a:p>
          <a:p>
            <a:r>
              <a:rPr sz="2400" dirty="0"/>
              <a:t>It includes various techniques such as statistical analysis, data mining, machine learning, and predictive modeling</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hallenges in Data Management"/>
          <p:cNvSpPr txBox="1">
            <a:spLocks noGrp="1"/>
          </p:cNvSpPr>
          <p:nvPr>
            <p:ph type="title"/>
          </p:nvPr>
        </p:nvSpPr>
        <p:spPr>
          <a:prstGeom prst="rect">
            <a:avLst/>
          </a:prstGeom>
        </p:spPr>
        <p:txBody>
          <a:bodyPr/>
          <a:lstStyle/>
          <a:p>
            <a:r>
              <a:t>Challenges in Data Management</a:t>
            </a:r>
          </a:p>
        </p:txBody>
      </p:sp>
      <p:sp>
        <p:nvSpPr>
          <p:cNvPr id="189" name="Data security and privacy - Protecting sensitive data from unauthorized access and breaches.…"/>
          <p:cNvSpPr txBox="1">
            <a:spLocks noGrp="1"/>
          </p:cNvSpPr>
          <p:nvPr>
            <p:ph idx="1"/>
          </p:nvPr>
        </p:nvSpPr>
        <p:spPr>
          <a:prstGeom prst="rect">
            <a:avLst/>
          </a:prstGeom>
        </p:spPr>
        <p:txBody>
          <a:bodyPr>
            <a:normAutofit fontScale="47500" lnSpcReduction="20000"/>
          </a:bodyPr>
          <a:lstStyle/>
          <a:p>
            <a:pPr marL="271272" indent="-271272" defTabSz="1085061">
              <a:spcBef>
                <a:spcPts val="0"/>
              </a:spcBef>
              <a:spcAft>
                <a:spcPts val="600"/>
              </a:spcAft>
              <a:defRPr sz="4272"/>
            </a:pPr>
            <a:r>
              <a:rPr dirty="0"/>
              <a:t>Data security and privacy - Protecting sensitive data from unauthorized access and breaches.</a:t>
            </a:r>
          </a:p>
          <a:p>
            <a:pPr marL="271272" indent="-271272" defTabSz="1085061">
              <a:spcBef>
                <a:spcPts val="0"/>
              </a:spcBef>
              <a:spcAft>
                <a:spcPts val="600"/>
              </a:spcAft>
              <a:defRPr sz="4272"/>
            </a:pPr>
            <a:r>
              <a:rPr dirty="0"/>
              <a:t>Data integration - Combining data from multiple sources and formats into a unified view.</a:t>
            </a:r>
          </a:p>
          <a:p>
            <a:pPr marL="271272" indent="-271272" defTabSz="1085061">
              <a:spcBef>
                <a:spcPts val="0"/>
              </a:spcBef>
              <a:spcAft>
                <a:spcPts val="600"/>
              </a:spcAft>
              <a:defRPr sz="4272"/>
            </a:pPr>
            <a:r>
              <a:rPr dirty="0"/>
              <a:t>Data quality - Ensuring data accuracy, completeness, consistency, and reliability.</a:t>
            </a:r>
          </a:p>
          <a:p>
            <a:pPr marL="271272" indent="-271272" defTabSz="1085061">
              <a:spcBef>
                <a:spcPts val="0"/>
              </a:spcBef>
              <a:spcAft>
                <a:spcPts val="600"/>
              </a:spcAft>
              <a:defRPr sz="4272"/>
            </a:pPr>
            <a:r>
              <a:rPr dirty="0"/>
              <a:t>Data governance - Establishing policies, processes, and controls for data management.</a:t>
            </a:r>
          </a:p>
          <a:p>
            <a:pPr marL="271272" indent="-271272" defTabSz="1085061">
              <a:spcBef>
                <a:spcPts val="0"/>
              </a:spcBef>
              <a:spcAft>
                <a:spcPts val="600"/>
              </a:spcAft>
              <a:defRPr sz="4272"/>
            </a:pPr>
            <a:r>
              <a:rPr dirty="0"/>
              <a:t>Data storage and scalability - Managing large volumes of data and ensuring efficient storage and retrieval.</a:t>
            </a:r>
          </a:p>
          <a:p>
            <a:pPr marL="271272" indent="-271272" defTabSz="1085061">
              <a:spcBef>
                <a:spcPts val="0"/>
              </a:spcBef>
              <a:spcAft>
                <a:spcPts val="600"/>
              </a:spcAft>
              <a:defRPr sz="4272"/>
            </a:pPr>
            <a:r>
              <a:rPr dirty="0"/>
              <a:t>Data compliance - Adhering to legal and regulatory requirements regarding data handling and storage</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Data Analytics Process"/>
          <p:cNvSpPr txBox="1">
            <a:spLocks noGrp="1"/>
          </p:cNvSpPr>
          <p:nvPr>
            <p:ph type="title"/>
          </p:nvPr>
        </p:nvSpPr>
        <p:spPr>
          <a:prstGeom prst="rect">
            <a:avLst/>
          </a:prstGeom>
        </p:spPr>
        <p:txBody>
          <a:bodyPr/>
          <a:lstStyle/>
          <a:p>
            <a:r>
              <a:t>Data Analytics Process</a:t>
            </a:r>
          </a:p>
        </p:txBody>
      </p:sp>
      <p:sp>
        <p:nvSpPr>
          <p:cNvPr id="193" name="Define the problem and objectives.…"/>
          <p:cNvSpPr txBox="1">
            <a:spLocks noGrp="1"/>
          </p:cNvSpPr>
          <p:nvPr>
            <p:ph idx="1"/>
          </p:nvPr>
        </p:nvSpPr>
        <p:spPr>
          <a:prstGeom prst="rect">
            <a:avLst/>
          </a:prstGeom>
        </p:spPr>
        <p:txBody>
          <a:bodyPr>
            <a:normAutofit/>
          </a:bodyPr>
          <a:lstStyle/>
          <a:p>
            <a:pPr>
              <a:lnSpc>
                <a:spcPct val="100000"/>
              </a:lnSpc>
              <a:spcBef>
                <a:spcPts val="0"/>
              </a:spcBef>
              <a:spcAft>
                <a:spcPts val="600"/>
              </a:spcAft>
            </a:pPr>
            <a:r>
              <a:rPr lang="en-US" sz="2400" dirty="0"/>
              <a:t>D</a:t>
            </a:r>
            <a:r>
              <a:rPr sz="2400" dirty="0"/>
              <a:t>efine the problem and objectives.</a:t>
            </a:r>
          </a:p>
          <a:p>
            <a:pPr>
              <a:lnSpc>
                <a:spcPct val="100000"/>
              </a:lnSpc>
              <a:spcBef>
                <a:spcPts val="0"/>
              </a:spcBef>
              <a:spcAft>
                <a:spcPts val="600"/>
              </a:spcAft>
            </a:pPr>
            <a:r>
              <a:rPr sz="2400" dirty="0"/>
              <a:t>Data collection and preparation.</a:t>
            </a:r>
          </a:p>
          <a:p>
            <a:pPr>
              <a:lnSpc>
                <a:spcPct val="100000"/>
              </a:lnSpc>
              <a:spcBef>
                <a:spcPts val="0"/>
              </a:spcBef>
              <a:spcAft>
                <a:spcPts val="600"/>
              </a:spcAft>
            </a:pPr>
            <a:r>
              <a:rPr sz="2400" dirty="0"/>
              <a:t>Data exploration and analysis.</a:t>
            </a:r>
          </a:p>
          <a:p>
            <a:pPr>
              <a:lnSpc>
                <a:spcPct val="100000"/>
              </a:lnSpc>
              <a:spcBef>
                <a:spcPts val="0"/>
              </a:spcBef>
              <a:spcAft>
                <a:spcPts val="600"/>
              </a:spcAft>
            </a:pPr>
            <a:r>
              <a:rPr sz="2400" dirty="0"/>
              <a:t>Data modeling and algorithms.</a:t>
            </a:r>
          </a:p>
          <a:p>
            <a:pPr>
              <a:lnSpc>
                <a:spcPct val="100000"/>
              </a:lnSpc>
              <a:spcBef>
                <a:spcPts val="0"/>
              </a:spcBef>
              <a:spcAft>
                <a:spcPts val="600"/>
              </a:spcAft>
            </a:pPr>
            <a:r>
              <a:rPr sz="2400" dirty="0"/>
              <a:t>Evaluation and interpretation of results.</a:t>
            </a:r>
          </a:p>
          <a:p>
            <a:pPr>
              <a:lnSpc>
                <a:spcPct val="100000"/>
              </a:lnSpc>
              <a:spcBef>
                <a:spcPts val="0"/>
              </a:spcBef>
              <a:spcAft>
                <a:spcPts val="600"/>
              </a:spcAft>
            </a:pPr>
            <a:r>
              <a:rPr sz="2400" dirty="0"/>
              <a:t>Decision making and action</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Benefits of Data Management and Analytics"/>
          <p:cNvSpPr txBox="1">
            <a:spLocks noGrp="1"/>
          </p:cNvSpPr>
          <p:nvPr>
            <p:ph type="title"/>
          </p:nvPr>
        </p:nvSpPr>
        <p:spPr>
          <a:prstGeom prst="rect">
            <a:avLst/>
          </a:prstGeom>
        </p:spPr>
        <p:txBody>
          <a:bodyPr/>
          <a:lstStyle/>
          <a:p>
            <a:r>
              <a:t>Benefits of Data Management and Analytics</a:t>
            </a:r>
          </a:p>
        </p:txBody>
      </p:sp>
      <p:sp>
        <p:nvSpPr>
          <p:cNvPr id="197" name="Improved decision-making - Data-driven insights enable better decision-making and strategic planning.…"/>
          <p:cNvSpPr txBox="1">
            <a:spLocks noGrp="1"/>
          </p:cNvSpPr>
          <p:nvPr>
            <p:ph idx="1"/>
          </p:nvPr>
        </p:nvSpPr>
        <p:spPr>
          <a:xfrm>
            <a:off x="1451579" y="2015732"/>
            <a:ext cx="9603275" cy="3706974"/>
          </a:xfrm>
          <a:prstGeom prst="rect">
            <a:avLst/>
          </a:prstGeom>
        </p:spPr>
        <p:txBody>
          <a:bodyPr>
            <a:normAutofit fontScale="47500" lnSpcReduction="20000"/>
          </a:bodyPr>
          <a:lstStyle/>
          <a:p>
            <a:pPr marL="280416" indent="-280416" defTabSz="1121636">
              <a:spcBef>
                <a:spcPts val="0"/>
              </a:spcBef>
              <a:spcAft>
                <a:spcPts val="600"/>
              </a:spcAft>
              <a:defRPr sz="4416"/>
            </a:pPr>
            <a:r>
              <a:rPr dirty="0"/>
              <a:t>Improved decision-making - Data-driven insights enable better decision-making and strategic planning.</a:t>
            </a:r>
          </a:p>
          <a:p>
            <a:pPr marL="280416" indent="-280416" defTabSz="1121636">
              <a:spcBef>
                <a:spcPts val="0"/>
              </a:spcBef>
              <a:spcAft>
                <a:spcPts val="600"/>
              </a:spcAft>
              <a:defRPr sz="4416"/>
            </a:pPr>
            <a:r>
              <a:rPr dirty="0"/>
              <a:t>Enhanced efficiency and productivity - Streamlined data management processes and automated analytics improve efficiency.</a:t>
            </a:r>
          </a:p>
          <a:p>
            <a:pPr marL="280416" indent="-280416" defTabSz="1121636">
              <a:spcBef>
                <a:spcPts val="0"/>
              </a:spcBef>
              <a:spcAft>
                <a:spcPts val="600"/>
              </a:spcAft>
              <a:defRPr sz="4416"/>
            </a:pPr>
            <a:r>
              <a:rPr dirty="0"/>
              <a:t>Identifying trends and patterns - Data analysis helps identify trends, patterns, and correlations for better forecasting and planning.</a:t>
            </a:r>
          </a:p>
          <a:p>
            <a:pPr marL="280416" indent="-280416" defTabSz="1121636">
              <a:spcBef>
                <a:spcPts val="0"/>
              </a:spcBef>
              <a:spcAft>
                <a:spcPts val="600"/>
              </a:spcAft>
              <a:defRPr sz="4416"/>
            </a:pPr>
            <a:r>
              <a:rPr dirty="0"/>
              <a:t>Cost savings - Optimized data storage and analysis reduce costs associated with data management.</a:t>
            </a:r>
          </a:p>
          <a:p>
            <a:pPr marL="280416" indent="-280416" defTabSz="1121636">
              <a:spcBef>
                <a:spcPts val="0"/>
              </a:spcBef>
              <a:spcAft>
                <a:spcPts val="600"/>
              </a:spcAft>
              <a:defRPr sz="4416"/>
            </a:pPr>
            <a:r>
              <a:rPr dirty="0"/>
              <a:t>Competitive advantage - Leveraging data effectively can provide a competitive edge in the market</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Data Management Best Practices"/>
          <p:cNvSpPr txBox="1">
            <a:spLocks noGrp="1"/>
          </p:cNvSpPr>
          <p:nvPr>
            <p:ph type="title"/>
          </p:nvPr>
        </p:nvSpPr>
        <p:spPr>
          <a:prstGeom prst="rect">
            <a:avLst/>
          </a:prstGeom>
        </p:spPr>
        <p:txBody>
          <a:bodyPr/>
          <a:lstStyle/>
          <a:p>
            <a:r>
              <a:t>Data Management Best Practices</a:t>
            </a:r>
          </a:p>
        </p:txBody>
      </p:sp>
      <p:sp>
        <p:nvSpPr>
          <p:cNvPr id="205" name="Establish clear data policies and governance.…"/>
          <p:cNvSpPr txBox="1">
            <a:spLocks noGrp="1"/>
          </p:cNvSpPr>
          <p:nvPr>
            <p:ph idx="1"/>
          </p:nvPr>
        </p:nvSpPr>
        <p:spPr>
          <a:prstGeom prst="rect">
            <a:avLst/>
          </a:prstGeom>
        </p:spPr>
        <p:txBody>
          <a:bodyPr/>
          <a:lstStyle/>
          <a:p>
            <a:pPr>
              <a:lnSpc>
                <a:spcPct val="100000"/>
              </a:lnSpc>
              <a:spcBef>
                <a:spcPts val="0"/>
              </a:spcBef>
              <a:spcAft>
                <a:spcPts val="1200"/>
              </a:spcAft>
            </a:pPr>
            <a:r>
              <a:rPr dirty="0"/>
              <a:t>Establish clear data policies and governance.</a:t>
            </a:r>
          </a:p>
          <a:p>
            <a:pPr>
              <a:lnSpc>
                <a:spcPct val="100000"/>
              </a:lnSpc>
              <a:spcBef>
                <a:spcPts val="0"/>
              </a:spcBef>
              <a:spcAft>
                <a:spcPts val="1200"/>
              </a:spcAft>
            </a:pPr>
            <a:r>
              <a:rPr dirty="0"/>
              <a:t>Ensure data quality through regular checks and validation.</a:t>
            </a:r>
          </a:p>
          <a:p>
            <a:pPr>
              <a:lnSpc>
                <a:spcPct val="100000"/>
              </a:lnSpc>
              <a:spcBef>
                <a:spcPts val="0"/>
              </a:spcBef>
              <a:spcAft>
                <a:spcPts val="1200"/>
              </a:spcAft>
            </a:pPr>
            <a:r>
              <a:rPr dirty="0"/>
              <a:t>Implement data security measures to protect sensitive information.</a:t>
            </a:r>
          </a:p>
          <a:p>
            <a:pPr>
              <a:lnSpc>
                <a:spcPct val="100000"/>
              </a:lnSpc>
              <a:spcBef>
                <a:spcPts val="0"/>
              </a:spcBef>
              <a:spcAft>
                <a:spcPts val="1200"/>
              </a:spcAft>
            </a:pPr>
            <a:r>
              <a:rPr dirty="0"/>
              <a:t>Regularly backup and maintain data to prevent loss.</a:t>
            </a:r>
          </a:p>
          <a:p>
            <a:pPr>
              <a:lnSpc>
                <a:spcPct val="100000"/>
              </a:lnSpc>
              <a:spcBef>
                <a:spcPts val="0"/>
              </a:spcBef>
              <a:spcAft>
                <a:spcPts val="1200"/>
              </a:spcAft>
            </a:pPr>
            <a:r>
              <a:rPr dirty="0"/>
              <a:t>Adopt data integration techniques for a unified view of data.</a:t>
            </a:r>
          </a:p>
          <a:p>
            <a:pPr>
              <a:lnSpc>
                <a:spcPct val="100000"/>
              </a:lnSpc>
              <a:spcBef>
                <a:spcPts val="0"/>
              </a:spcBef>
              <a:spcAft>
                <a:spcPts val="1200"/>
              </a:spcAft>
            </a:pPr>
            <a:r>
              <a:rPr dirty="0"/>
              <a:t>Train employees on data management practices and tools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Data Analytics Techniques"/>
          <p:cNvSpPr txBox="1">
            <a:spLocks noGrp="1"/>
          </p:cNvSpPr>
          <p:nvPr>
            <p:ph type="title"/>
          </p:nvPr>
        </p:nvSpPr>
        <p:spPr>
          <a:prstGeom prst="rect">
            <a:avLst/>
          </a:prstGeom>
        </p:spPr>
        <p:txBody>
          <a:bodyPr/>
          <a:lstStyle/>
          <a:p>
            <a:r>
              <a:t>Data Analytics Techniques</a:t>
            </a:r>
          </a:p>
        </p:txBody>
      </p:sp>
      <p:sp>
        <p:nvSpPr>
          <p:cNvPr id="209" name="Descriptive analytics - Summarizes and describes the characteristics of data.…"/>
          <p:cNvSpPr txBox="1">
            <a:spLocks noGrp="1"/>
          </p:cNvSpPr>
          <p:nvPr>
            <p:ph idx="1"/>
          </p:nvPr>
        </p:nvSpPr>
        <p:spPr>
          <a:prstGeom prst="rect">
            <a:avLst/>
          </a:prstGeom>
        </p:spPr>
        <p:txBody>
          <a:bodyPr>
            <a:normAutofit/>
          </a:bodyPr>
          <a:lstStyle/>
          <a:p>
            <a:pPr marL="271272" indent="-271272" defTabSz="1085061">
              <a:spcBef>
                <a:spcPts val="0"/>
              </a:spcBef>
              <a:spcAft>
                <a:spcPts val="1200"/>
              </a:spcAft>
              <a:defRPr sz="4272"/>
            </a:pPr>
            <a:r>
              <a:rPr sz="1800" dirty="0"/>
              <a:t>Descriptive analytics - Summarizes and describes the characteristics of data.</a:t>
            </a:r>
          </a:p>
          <a:p>
            <a:pPr marL="271272" indent="-271272" defTabSz="1085061">
              <a:spcBef>
                <a:spcPts val="0"/>
              </a:spcBef>
              <a:spcAft>
                <a:spcPts val="1200"/>
              </a:spcAft>
              <a:defRPr sz="4272"/>
            </a:pPr>
            <a:r>
              <a:rPr sz="1800" dirty="0"/>
              <a:t>Diagnostic analytics - Analyzes data to understand the reasons behind past events or outcomes.</a:t>
            </a:r>
          </a:p>
          <a:p>
            <a:pPr marL="271272" indent="-271272" defTabSz="1085061">
              <a:spcBef>
                <a:spcPts val="0"/>
              </a:spcBef>
              <a:spcAft>
                <a:spcPts val="1200"/>
              </a:spcAft>
              <a:defRPr sz="4272"/>
            </a:pPr>
            <a:r>
              <a:rPr sz="1800" dirty="0"/>
              <a:t>Predictive analytics - Uses historical data to make predictions about future events or outcomes.</a:t>
            </a:r>
          </a:p>
          <a:p>
            <a:pPr marL="271272" indent="-271272" defTabSz="1085061">
              <a:spcBef>
                <a:spcPts val="0"/>
              </a:spcBef>
              <a:spcAft>
                <a:spcPts val="1200"/>
              </a:spcAft>
              <a:defRPr sz="4272"/>
            </a:pPr>
            <a:r>
              <a:rPr sz="1800" dirty="0"/>
              <a:t>Prescriptive analytics - Recommends actions based on predictive models and optimization techniques.</a:t>
            </a:r>
          </a:p>
          <a:p>
            <a:pPr marL="271272" indent="-271272" defTabSz="1085061">
              <a:spcBef>
                <a:spcPts val="0"/>
              </a:spcBef>
              <a:spcAft>
                <a:spcPts val="1200"/>
              </a:spcAft>
              <a:defRPr sz="4272"/>
            </a:pPr>
            <a:r>
              <a:rPr sz="1800" dirty="0"/>
              <a:t>Text analytics - Extracts insights from unstructured textual data.</a:t>
            </a:r>
          </a:p>
          <a:p>
            <a:pPr marL="271272" indent="-271272" defTabSz="1085061">
              <a:spcBef>
                <a:spcPts val="0"/>
              </a:spcBef>
              <a:spcAft>
                <a:spcPts val="1200"/>
              </a:spcAft>
              <a:defRPr sz="4272"/>
            </a:pPr>
            <a:r>
              <a:rPr sz="1800" dirty="0"/>
              <a:t>Social media analytics - Analyzes social media data to understand trends and sentiment</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8</TotalTime>
  <Words>596</Words>
  <Application>Microsoft Macintosh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data management and analytics</vt:lpstr>
      <vt:lpstr>What is Data Management?</vt:lpstr>
      <vt:lpstr>Types of Databases</vt:lpstr>
      <vt:lpstr>Data Analytics</vt:lpstr>
      <vt:lpstr>Challenges in Data Management</vt:lpstr>
      <vt:lpstr>Data Analytics Process</vt:lpstr>
      <vt:lpstr>Benefits of Data Management and Analytics</vt:lpstr>
      <vt:lpstr>Data Management Best Practices</vt:lpstr>
      <vt:lpstr>Data Analytics Techniques</vt:lpstr>
      <vt:lpstr>Future  Trends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management and analytics</dc:title>
  <dc:creator>Roy Wood</dc:creator>
  <cp:lastModifiedBy>Roy Wood</cp:lastModifiedBy>
  <cp:revision>1</cp:revision>
  <dcterms:created xsi:type="dcterms:W3CDTF">2024-01-27T14:59:43Z</dcterms:created>
  <dcterms:modified xsi:type="dcterms:W3CDTF">2024-01-27T15:08:07Z</dcterms:modified>
</cp:coreProperties>
</file>