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4" r:id="rId4"/>
    <p:sldId id="265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124" d="100"/>
          <a:sy n="124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86481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19623849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0" y="5929931"/>
            <a:ext cx="10985502" cy="3184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18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48" y="1287495"/>
            <a:ext cx="10985502" cy="2324101"/>
          </a:xfrm>
          <a:prstGeom prst="rect">
            <a:avLst/>
          </a:prstGeom>
        </p:spPr>
        <p:txBody>
          <a:bodyPr anchor="b"/>
          <a:lstStyle>
            <a:lvl1pPr>
              <a:defRPr sz="5800" spc="-116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1" y="3611595"/>
            <a:ext cx="10985501" cy="952501"/>
          </a:xfrm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  <a:lvl2pPr marL="0" indent="2286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2pPr>
            <a:lvl3pPr marL="0" indent="4572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3pPr>
            <a:lvl4pPr marL="0" indent="6858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4pPr>
            <a:lvl5pPr marL="0" indent="9144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653015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IS Alternatives: Server hosted vs cloud; custom developed versus commercial off-the-shelf; commercial versus open-source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1853137">
              <a:defRPr sz="8816" spc="-176"/>
            </a:lvl1pPr>
          </a:lstStyle>
          <a:p>
            <a:r>
              <a:rPr dirty="0"/>
              <a:t>IS Alternatives</a:t>
            </a:r>
          </a:p>
        </p:txBody>
      </p:sp>
      <p:sp>
        <p:nvSpPr>
          <p:cNvPr id="171" name="Author and Date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Server vs cloud; custom vs off-the-shelf; commercial vs open-source</a:t>
            </a:r>
            <a:endParaRPr dirty="0"/>
          </a:p>
        </p:txBody>
      </p:sp>
      <p:sp>
        <p:nvSpPr>
          <p:cNvPr id="173" name="Username"/>
          <p:cNvSpPr txBox="1">
            <a:spLocks noGrp="1"/>
          </p:cNvSpPr>
          <p:nvPr>
            <p:ph type="body" sz="quarter" idx="4294967295"/>
          </p:nvPr>
        </p:nvSpPr>
        <p:spPr>
          <a:xfrm>
            <a:off x="2331583" y="5737408"/>
            <a:ext cx="8809464" cy="318294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r>
              <a:rPr dirty="0"/>
              <a:t>Username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9305D-A15A-05A9-7218-7384A0B6E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 vs. Cloud Hosted System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5FE68B-0A12-1853-C373-4F56564BAC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Server Hosted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7D611-71F7-CF20-1A00-BB842E01D0C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161544" indent="-161544" defTabSz="646160">
              <a:spcBef>
                <a:spcPts val="1150"/>
              </a:spcBef>
              <a:defRPr sz="2543"/>
            </a:pPr>
            <a:r>
              <a:rPr lang="en-US" sz="1800" dirty="0"/>
              <a:t>Requires physical servers to be set up and maintained on-site.</a:t>
            </a:r>
          </a:p>
          <a:p>
            <a:pPr marL="161544" indent="-161544" defTabSz="646160">
              <a:spcBef>
                <a:spcPts val="1150"/>
              </a:spcBef>
              <a:defRPr sz="2543"/>
            </a:pPr>
            <a:r>
              <a:rPr lang="en-US" sz="1800" dirty="0"/>
              <a:t>Provides full control and customization options.</a:t>
            </a:r>
          </a:p>
          <a:p>
            <a:pPr marL="161544" indent="-161544" defTabSz="646160">
              <a:spcBef>
                <a:spcPts val="1150"/>
              </a:spcBef>
              <a:defRPr sz="2543"/>
            </a:pPr>
            <a:r>
              <a:rPr lang="en-US" sz="1800" dirty="0"/>
              <a:t>Requires IT staff to manage and troubleshoot server issues.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7766CC-88DF-381B-6C8E-3B7762B900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Cloud Hosted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BF84E6-70D2-3BA3-5761-4415F6162C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3122109"/>
          </a:xfrm>
        </p:spPr>
        <p:txBody>
          <a:bodyPr>
            <a:normAutofit/>
          </a:bodyPr>
          <a:lstStyle/>
          <a:p>
            <a:pPr marL="161544" indent="-161544" defTabSz="64616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sz="2543"/>
            </a:pPr>
            <a:r>
              <a:rPr lang="en-US" sz="1800" dirty="0"/>
              <a:t>Uses remote servers hosted by a third-party provider.</a:t>
            </a:r>
          </a:p>
          <a:p>
            <a:pPr marL="161544" indent="-161544" defTabSz="64616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sz="2543"/>
            </a:pPr>
            <a:r>
              <a:rPr lang="en-US" sz="1800" dirty="0"/>
              <a:t>Offers scalability and flexibility.</a:t>
            </a:r>
          </a:p>
          <a:p>
            <a:pPr marL="161544" indent="-161544" defTabSz="64616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sz="2543"/>
            </a:pPr>
            <a:r>
              <a:rPr lang="en-US" sz="1800" dirty="0"/>
              <a:t>Allows for easy access from anywhere with an internet connection.</a:t>
            </a:r>
          </a:p>
          <a:p>
            <a:pPr marL="161544" indent="-161544" defTabSz="64616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sz="2543"/>
            </a:pPr>
            <a:r>
              <a:rPr lang="en-US" sz="1800" dirty="0"/>
              <a:t>Reduces the need for on-site hardware and maintenance.</a:t>
            </a:r>
          </a:p>
          <a:p>
            <a:pPr marL="161544" indent="-161544" defTabSz="64616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sz="2543"/>
            </a:pPr>
            <a:r>
              <a:rPr lang="en-US" sz="1800" dirty="0"/>
              <a:t>May have limited customization options.</a:t>
            </a:r>
          </a:p>
          <a:p>
            <a:pPr marL="161544" indent="-161544" defTabSz="64616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sz="2543"/>
            </a:pPr>
            <a:r>
              <a:rPr lang="en-US" sz="1800" dirty="0"/>
              <a:t>Relies on the provider for security and uptime.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92698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E32133-C297-2F93-9C30-A84E1E0B74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FE3BE-1DEE-9637-A4A4-AF6A32A21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Developed vs. Commercial Off-The-Shelf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E94487-F3FC-4B1D-51EE-3E5F932D8D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Custom Developed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6C6076-4B5C-31CC-240B-22B8E4A0ACF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161544" indent="-161544" defTabSz="646160">
              <a:spcBef>
                <a:spcPts val="1150"/>
              </a:spcBef>
              <a:defRPr sz="2543"/>
            </a:pPr>
            <a:r>
              <a:rPr lang="en-US" sz="1800" dirty="0"/>
              <a:t>Tailored to specific business needs.</a:t>
            </a:r>
          </a:p>
          <a:p>
            <a:pPr marL="161544" indent="-161544" defTabSz="646160">
              <a:spcBef>
                <a:spcPts val="1150"/>
              </a:spcBef>
              <a:defRPr sz="2543"/>
            </a:pPr>
            <a:r>
              <a:rPr lang="en-US" sz="1800" dirty="0"/>
              <a:t>Offers full control and customization.</a:t>
            </a:r>
          </a:p>
          <a:p>
            <a:pPr marL="161544" indent="-161544" defTabSz="646160">
              <a:spcBef>
                <a:spcPts val="1150"/>
              </a:spcBef>
              <a:defRPr sz="2543"/>
            </a:pPr>
            <a:r>
              <a:rPr lang="en-US" sz="1800" dirty="0"/>
              <a:t>Requires more time and resources for development and maintenance.</a:t>
            </a:r>
          </a:p>
          <a:p>
            <a:pPr marL="161544" indent="-161544" defTabSz="646160">
              <a:spcBef>
                <a:spcPts val="1150"/>
              </a:spcBef>
              <a:defRPr sz="2543"/>
            </a:pPr>
            <a:r>
              <a:rPr lang="en-US" sz="1800" dirty="0"/>
              <a:t>Can be more expensive in the long run.</a:t>
            </a:r>
          </a:p>
          <a:p>
            <a:pPr marL="161544" indent="-161544" defTabSz="646160">
              <a:spcBef>
                <a:spcPts val="1150"/>
              </a:spcBef>
              <a:defRPr sz="2543"/>
            </a:pPr>
            <a:endParaRPr lang="en-US" sz="1800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F1884F-F78B-83D0-6F4F-72111C9E9B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Off-the-shelf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48AC82-39FD-F87E-54E6-9A8785AB88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3122109"/>
          </a:xfrm>
        </p:spPr>
        <p:txBody>
          <a:bodyPr>
            <a:normAutofit fontScale="85000" lnSpcReduction="10000"/>
          </a:bodyPr>
          <a:lstStyle/>
          <a:p>
            <a:pPr marL="161544" indent="-161544" defTabSz="646160">
              <a:spcBef>
                <a:spcPts val="1150"/>
              </a:spcBef>
              <a:spcAft>
                <a:spcPts val="300"/>
              </a:spcAft>
              <a:defRPr sz="2543"/>
            </a:pPr>
            <a:r>
              <a:rPr lang="en-US" sz="1800" dirty="0"/>
              <a:t>Pre-built software or solutions.</a:t>
            </a:r>
          </a:p>
          <a:p>
            <a:pPr marL="161544" indent="-161544" defTabSz="646160">
              <a:spcBef>
                <a:spcPts val="1150"/>
              </a:spcBef>
              <a:spcAft>
                <a:spcPts val="300"/>
              </a:spcAft>
              <a:defRPr sz="2543"/>
            </a:pPr>
            <a:r>
              <a:rPr lang="en-US" sz="1800" dirty="0"/>
              <a:t>Offers ready-to-use functionality.</a:t>
            </a:r>
          </a:p>
          <a:p>
            <a:pPr marL="161544" indent="-161544" defTabSz="646160">
              <a:spcBef>
                <a:spcPts val="1150"/>
              </a:spcBef>
              <a:spcAft>
                <a:spcPts val="300"/>
              </a:spcAft>
              <a:defRPr sz="2543"/>
            </a:pPr>
            <a:r>
              <a:rPr lang="en-US" sz="1800" dirty="0"/>
              <a:t>Requires less time and resources for implementation.</a:t>
            </a:r>
          </a:p>
          <a:p>
            <a:pPr marL="161544" indent="-161544" defTabSz="646160">
              <a:spcBef>
                <a:spcPts val="1150"/>
              </a:spcBef>
              <a:spcAft>
                <a:spcPts val="300"/>
              </a:spcAft>
              <a:defRPr sz="2543"/>
            </a:pPr>
            <a:r>
              <a:rPr lang="en-US" sz="1800" dirty="0"/>
              <a:t>May not fully meet all business requirements.</a:t>
            </a:r>
          </a:p>
          <a:p>
            <a:pPr marL="161544" indent="-161544" defTabSz="646160">
              <a:spcBef>
                <a:spcPts val="1150"/>
              </a:spcBef>
              <a:spcAft>
                <a:spcPts val="300"/>
              </a:spcAft>
              <a:defRPr sz="2543"/>
            </a:pPr>
            <a:r>
              <a:rPr lang="en-US" sz="1800" dirty="0"/>
              <a:t>May require additional customization or integration.</a:t>
            </a:r>
          </a:p>
          <a:p>
            <a:pPr marL="161544" indent="-161544" defTabSz="646160">
              <a:spcBef>
                <a:spcPts val="1150"/>
              </a:spcBef>
              <a:spcAft>
                <a:spcPts val="300"/>
              </a:spcAft>
              <a:defRPr sz="2543"/>
            </a:pPr>
            <a:r>
              <a:rPr lang="en-US" sz="1800" dirty="0"/>
              <a:t>Can be more cost-effective for smaller businesses.</a:t>
            </a:r>
          </a:p>
          <a:p>
            <a:pPr marL="161544" indent="-161544" defTabSz="64616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sz="2543"/>
            </a:pPr>
            <a:endParaRPr lang="en-US" sz="1800" dirty="0"/>
          </a:p>
          <a:p>
            <a:pPr marL="161544" indent="-161544" defTabSz="64616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sz="2543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72406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A0178E-8EA3-1092-599D-855BB1CA66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035FC-877C-E4A2-F656-15F047577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Commercial vs. Open-Source Systems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1E5425-3D26-6A28-6EF2-49A8CFD248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Commercial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E634A9-3109-8544-ADEE-D7F49FA9AEE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161544" indent="-161544" defTabSz="646160">
              <a:spcBef>
                <a:spcPts val="1150"/>
              </a:spcBef>
              <a:defRPr sz="2543"/>
            </a:pPr>
            <a:r>
              <a:rPr lang="en-US" sz="1800" dirty="0"/>
              <a:t>Developed and supported by a software vendor.</a:t>
            </a:r>
          </a:p>
          <a:p>
            <a:pPr marL="161544" indent="-161544" defTabSz="646160">
              <a:spcBef>
                <a:spcPts val="1150"/>
              </a:spcBef>
              <a:defRPr sz="2543"/>
            </a:pPr>
            <a:r>
              <a:rPr lang="en-US" sz="1800" dirty="0"/>
              <a:t>Offers dedicated support and regular updates.</a:t>
            </a:r>
          </a:p>
          <a:p>
            <a:pPr marL="161544" indent="-161544" defTabSz="646160">
              <a:spcBef>
                <a:spcPts val="1150"/>
              </a:spcBef>
              <a:defRPr sz="2543"/>
            </a:pPr>
            <a:r>
              <a:rPr lang="en-US" sz="1800" dirty="0"/>
              <a:t>May come with licensing fees or subscription costs.</a:t>
            </a:r>
          </a:p>
          <a:p>
            <a:pPr marL="161544" indent="-161544" defTabSz="646160">
              <a:spcBef>
                <a:spcPts val="1150"/>
              </a:spcBef>
              <a:defRPr sz="2543"/>
            </a:pPr>
            <a:r>
              <a:rPr lang="en-US" sz="1800" dirty="0"/>
              <a:t>Provides some assurance of quality and reliability.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954A33-312B-0B4A-3C4A-FDF4CBD213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Open Source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1E2106-627A-545C-2CD2-A0E1DA1FFC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3122109"/>
          </a:xfrm>
        </p:spPr>
        <p:txBody>
          <a:bodyPr>
            <a:normAutofit fontScale="92500" lnSpcReduction="10000"/>
          </a:bodyPr>
          <a:lstStyle/>
          <a:p>
            <a:pPr marL="161544" indent="-161544" defTabSz="646160">
              <a:lnSpc>
                <a:spcPct val="130000"/>
              </a:lnSpc>
              <a:spcBef>
                <a:spcPts val="1150"/>
              </a:spcBef>
              <a:spcAft>
                <a:spcPts val="300"/>
              </a:spcAft>
              <a:defRPr sz="2543"/>
            </a:pPr>
            <a:r>
              <a:rPr lang="en-US" sz="1800" dirty="0"/>
              <a:t>Developed and maintained by a community of contributors.</a:t>
            </a:r>
          </a:p>
          <a:p>
            <a:pPr marL="161544" indent="-161544" defTabSz="646160">
              <a:lnSpc>
                <a:spcPct val="130000"/>
              </a:lnSpc>
              <a:spcBef>
                <a:spcPts val="1150"/>
              </a:spcBef>
              <a:spcAft>
                <a:spcPts val="300"/>
              </a:spcAft>
              <a:defRPr sz="2543"/>
            </a:pPr>
            <a:r>
              <a:rPr lang="en-US" sz="1800" dirty="0"/>
              <a:t>Freely available and customizable.</a:t>
            </a:r>
          </a:p>
          <a:p>
            <a:pPr marL="161544" indent="-161544" defTabSz="646160">
              <a:lnSpc>
                <a:spcPct val="130000"/>
              </a:lnSpc>
              <a:spcBef>
                <a:spcPts val="1150"/>
              </a:spcBef>
              <a:spcAft>
                <a:spcPts val="300"/>
              </a:spcAft>
              <a:defRPr sz="2543"/>
            </a:pPr>
            <a:r>
              <a:rPr lang="en-US" sz="1800" dirty="0"/>
              <a:t>Relies on community support and updates.</a:t>
            </a:r>
          </a:p>
          <a:p>
            <a:pPr marL="161544" indent="-161544" defTabSz="646160">
              <a:lnSpc>
                <a:spcPct val="130000"/>
              </a:lnSpc>
              <a:spcBef>
                <a:spcPts val="1150"/>
              </a:spcBef>
              <a:spcAft>
                <a:spcPts val="300"/>
              </a:spcAft>
              <a:defRPr sz="2543"/>
            </a:pPr>
            <a:r>
              <a:rPr lang="en-US" sz="1800" dirty="0"/>
              <a:t>May require more technical expertise for implementation and troubleshooting.</a:t>
            </a:r>
          </a:p>
          <a:p>
            <a:pPr marL="161544" indent="-161544" defTabSz="646160">
              <a:lnSpc>
                <a:spcPct val="130000"/>
              </a:lnSpc>
              <a:spcBef>
                <a:spcPts val="1150"/>
              </a:spcBef>
              <a:spcAft>
                <a:spcPts val="300"/>
              </a:spcAft>
              <a:defRPr sz="2543"/>
            </a:pPr>
            <a:r>
              <a:rPr lang="en-US" sz="1800" dirty="0"/>
              <a:t>Offers flexibility and cost savings.</a:t>
            </a:r>
          </a:p>
          <a:p>
            <a:pPr marL="161544" indent="-161544" defTabSz="64616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sz="2543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79152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Factors to Consid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Factors to Consider</a:t>
            </a:r>
          </a:p>
        </p:txBody>
      </p:sp>
      <p:sp>
        <p:nvSpPr>
          <p:cNvPr id="189" name="Business Needs: Consider the specific requirements and goals of your organization.…"/>
          <p:cNvSpPr txBox="1">
            <a:spLocks noGrp="1"/>
          </p:cNvSpPr>
          <p:nvPr>
            <p:ph sz="half" idx="1"/>
          </p:nvPr>
        </p:nvSpPr>
        <p:spPr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188976" indent="-188976" defTabSz="755885">
              <a:spcBef>
                <a:spcPts val="1350"/>
              </a:spcBef>
              <a:defRPr sz="2976"/>
            </a:pPr>
            <a:r>
              <a:rPr b="1" dirty="0"/>
              <a:t>Business Needs</a:t>
            </a:r>
            <a:r>
              <a:rPr dirty="0"/>
              <a:t>: Consider the specific requirements and goals of your organization.</a:t>
            </a:r>
          </a:p>
          <a:p>
            <a:pPr marL="188976" indent="-188976" defTabSz="755885">
              <a:spcBef>
                <a:spcPts val="1350"/>
              </a:spcBef>
              <a:defRPr sz="2976"/>
            </a:pPr>
            <a:r>
              <a:rPr b="1" dirty="0"/>
              <a:t>Budget</a:t>
            </a:r>
            <a:r>
              <a:rPr dirty="0"/>
              <a:t>: Evaluate the financial resources available for implementation and maintenance.</a:t>
            </a:r>
          </a:p>
          <a:p>
            <a:pPr marL="188976" indent="-188976" defTabSz="755885">
              <a:spcBef>
                <a:spcPts val="1350"/>
              </a:spcBef>
              <a:defRPr sz="2976"/>
            </a:pPr>
            <a:r>
              <a:rPr b="1" dirty="0"/>
              <a:t>Scalability</a:t>
            </a:r>
            <a:r>
              <a:rPr dirty="0"/>
              <a:t>: Determine if the solution can grow with your business.</a:t>
            </a:r>
          </a:p>
          <a:p>
            <a:pPr marL="188976" indent="-188976" defTabSz="755885">
              <a:spcBef>
                <a:spcPts val="1350"/>
              </a:spcBef>
              <a:defRPr sz="2976"/>
            </a:pPr>
            <a:r>
              <a:rPr b="1" dirty="0"/>
              <a:t>Support</a:t>
            </a:r>
            <a:r>
              <a:rPr dirty="0"/>
              <a:t>: Assess the level of support and maintenance required.</a:t>
            </a:r>
          </a:p>
          <a:p>
            <a:pPr marL="188976" indent="-188976" defTabSz="755885">
              <a:spcBef>
                <a:spcPts val="1350"/>
              </a:spcBef>
              <a:defRPr sz="2976"/>
            </a:pPr>
            <a:r>
              <a:rPr b="1" dirty="0"/>
              <a:t>Security</a:t>
            </a:r>
            <a:r>
              <a:rPr dirty="0"/>
              <a:t>: Consider the data protection measures provided by the solution.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C730FD2-4B8D-D25E-E32B-FD86A868AF0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188976" indent="-188976" defTabSz="755885">
              <a:spcBef>
                <a:spcPts val="1350"/>
              </a:spcBef>
              <a:defRPr sz="2976"/>
            </a:pPr>
            <a:r>
              <a:rPr lang="en-US" b="1" dirty="0"/>
              <a:t>Integration</a:t>
            </a:r>
            <a:r>
              <a:rPr lang="en-US" dirty="0"/>
              <a:t>: Evaluate the compatibility with existing systems and applications.</a:t>
            </a:r>
          </a:p>
          <a:p>
            <a:pPr marL="188976" indent="-188976" defTabSz="755885">
              <a:spcBef>
                <a:spcPts val="1350"/>
              </a:spcBef>
              <a:defRPr sz="2976"/>
            </a:pPr>
            <a:r>
              <a:rPr lang="en-US" b="1" dirty="0"/>
              <a:t>User-Friendliness</a:t>
            </a:r>
            <a:r>
              <a:rPr lang="en-US" dirty="0"/>
              <a:t>: Consider the ease of use and training required.</a:t>
            </a:r>
          </a:p>
          <a:p>
            <a:pPr marL="188976" indent="-188976" defTabSz="755885">
              <a:spcBef>
                <a:spcPts val="1350"/>
              </a:spcBef>
              <a:defRPr sz="2976"/>
            </a:pPr>
            <a:r>
              <a:rPr lang="en-US" b="1" dirty="0"/>
              <a:t>Future Proofing</a:t>
            </a:r>
            <a:r>
              <a:rPr lang="en-US" dirty="0"/>
              <a:t>: Anticipate future needs and technological advancements.</a:t>
            </a:r>
          </a:p>
          <a:p>
            <a:pPr marL="188976" indent="-188976" defTabSz="755885">
              <a:spcBef>
                <a:spcPts val="1350"/>
              </a:spcBef>
              <a:defRPr sz="2976"/>
            </a:pPr>
            <a:r>
              <a:rPr lang="en-US" b="1" dirty="0"/>
              <a:t>Vendor Reputation</a:t>
            </a:r>
            <a:r>
              <a:rPr lang="en-US" dirty="0"/>
              <a:t>: Research the reputation and track record of the provider.</a:t>
            </a:r>
          </a:p>
          <a:p>
            <a:pPr marL="188976" indent="-188976" defTabSz="755885">
              <a:spcBef>
                <a:spcPts val="1350"/>
              </a:spcBef>
              <a:defRPr sz="2976"/>
            </a:pPr>
            <a:r>
              <a:rPr lang="en-US" b="1" dirty="0"/>
              <a:t>Regulatory Compliance</a:t>
            </a:r>
            <a:r>
              <a:rPr lang="en-US" dirty="0"/>
              <a:t>: Ensure the solution meets relevant industry regulations and standards.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Feel free to ask your questions"/>
          <p:cNvSpPr txBox="1">
            <a:spLocks noGrp="1"/>
          </p:cNvSpPr>
          <p:nvPr>
            <p:ph type="body" sz="quarter" idx="21"/>
          </p:nvPr>
        </p:nvSpPr>
        <p:spPr>
          <a:xfrm>
            <a:off x="600670" y="5776451"/>
            <a:ext cx="10985502" cy="31849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endParaRPr dirty="0"/>
          </a:p>
        </p:txBody>
      </p:sp>
      <p:sp>
        <p:nvSpPr>
          <p:cNvPr id="196" name="Any questions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Any questions?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apter 2 IS OER PowerPoint Slides " id="{D181EF2E-BFD7-354D-9E94-558C3353A89E}" vid="{63B57268-C12D-1244-B856-AFA1408EAFC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</TotalTime>
  <Words>383</Words>
  <Application>Microsoft Macintosh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Gallery</vt:lpstr>
      <vt:lpstr>IS Alternatives</vt:lpstr>
      <vt:lpstr>Server vs. Cloud Hosted System</vt:lpstr>
      <vt:lpstr>Custom Developed vs. Commercial Off-The-Shelf</vt:lpstr>
      <vt:lpstr>Commercial vs. Open-Source Systems</vt:lpstr>
      <vt:lpstr>Factors to Consider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Alternatives</dc:title>
  <dc:creator>Roy Wood</dc:creator>
  <cp:lastModifiedBy>Roy Wood</cp:lastModifiedBy>
  <cp:revision>1</cp:revision>
  <dcterms:created xsi:type="dcterms:W3CDTF">2024-01-27T14:55:37Z</dcterms:created>
  <dcterms:modified xsi:type="dcterms:W3CDTF">2024-01-27T14:57:06Z</dcterms:modified>
</cp:coreProperties>
</file>