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02" d="100"/>
          <a:sy n="102" d="100"/>
        </p:scale>
        <p:origin x="192"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1962384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5"/>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47415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1/27/24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1/27/24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Author and Date"/>
          <p:cNvSpPr txBox="1">
            <a:spLocks noGrp="1"/>
          </p:cNvSpPr>
          <p:nvPr>
            <p:ph type="body" idx="21"/>
          </p:nvPr>
        </p:nvSpPr>
        <p:spPr>
          <a:xfrm>
            <a:off x="600670" y="5775818"/>
            <a:ext cx="10985502" cy="318490"/>
          </a:xfrm>
          <a:prstGeom prst="rect">
            <a:avLst/>
          </a:prstGeom>
        </p:spPr>
        <p:txBody>
          <a:bodyPr>
            <a:normAutofit fontScale="92500" lnSpcReduction="20000"/>
          </a:bodyPr>
          <a:lstStyle/>
          <a:p>
            <a:endParaRPr/>
          </a:p>
        </p:txBody>
      </p:sp>
      <p:sp>
        <p:nvSpPr>
          <p:cNvPr id="172" name="Implementing Commercial Off-the-Shelf Information Systems"/>
          <p:cNvSpPr txBox="1">
            <a:spLocks noGrp="1"/>
          </p:cNvSpPr>
          <p:nvPr>
            <p:ph type="ctrTitle"/>
          </p:nvPr>
        </p:nvSpPr>
        <p:spPr>
          <a:prstGeom prst="rect">
            <a:avLst/>
          </a:prstGeom>
        </p:spPr>
        <p:txBody>
          <a:bodyPr>
            <a:normAutofit/>
          </a:bodyPr>
          <a:lstStyle/>
          <a:p>
            <a:r>
              <a:rPr dirty="0"/>
              <a:t>Implementing Commercial Information Systems</a:t>
            </a:r>
          </a:p>
        </p:txBody>
      </p:sp>
      <p:sp>
        <p:nvSpPr>
          <p:cNvPr id="173" name="Username"/>
          <p:cNvSpPr txBox="1">
            <a:spLocks noGrp="1"/>
          </p:cNvSpPr>
          <p:nvPr>
            <p:ph type="subTitle" sz="quarter" idx="1"/>
          </p:nvPr>
        </p:nvSpPr>
        <p:spPr>
          <a:prstGeom prst="rect">
            <a:avLst/>
          </a:prstGeom>
        </p:spPr>
        <p:txBody>
          <a:bodyPr/>
          <a:lstStyle/>
          <a:p>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What are Commercial Off-the-Shelf (COTS) Information Systems?"/>
          <p:cNvSpPr txBox="1">
            <a:spLocks noGrp="1"/>
          </p:cNvSpPr>
          <p:nvPr>
            <p:ph type="title"/>
          </p:nvPr>
        </p:nvSpPr>
        <p:spPr>
          <a:prstGeom prst="rect">
            <a:avLst/>
          </a:prstGeom>
        </p:spPr>
        <p:txBody>
          <a:bodyPr>
            <a:normAutofit/>
          </a:bodyPr>
          <a:lstStyle>
            <a:lvl1pPr defTabSz="2365188">
              <a:defRPr sz="11252" spc="-225"/>
            </a:lvl1pPr>
          </a:lstStyle>
          <a:p>
            <a:r>
              <a:rPr sz="3200" dirty="0"/>
              <a:t>Commercial</a:t>
            </a:r>
            <a:r>
              <a:rPr lang="en-US" sz="3200" dirty="0"/>
              <a:t> </a:t>
            </a:r>
            <a:r>
              <a:rPr sz="3200" dirty="0"/>
              <a:t>Information Systems</a:t>
            </a:r>
          </a:p>
        </p:txBody>
      </p:sp>
      <p:sp>
        <p:nvSpPr>
          <p:cNvPr id="177" name="COTS information systems are pre-built software applications that are commercially available and can be purchased and implemented by organizations to meet their specific business needs. These systems are developed by software vendors and are ready to be "/>
          <p:cNvSpPr txBox="1">
            <a:spLocks noGrp="1"/>
          </p:cNvSpPr>
          <p:nvPr>
            <p:ph idx="1"/>
          </p:nvPr>
        </p:nvSpPr>
        <p:spPr>
          <a:prstGeom prst="rect">
            <a:avLst/>
          </a:prstGeom>
        </p:spPr>
        <p:txBody>
          <a:bodyPr>
            <a:normAutofit/>
          </a:bodyPr>
          <a:lstStyle>
            <a:lvl1pPr defTabSz="528319">
              <a:defRPr sz="3520"/>
            </a:lvl1pPr>
          </a:lstStyle>
          <a:p>
            <a:r>
              <a:rPr lang="en-US" dirty="0"/>
              <a:t>Commercial</a:t>
            </a:r>
            <a:r>
              <a:rPr dirty="0"/>
              <a:t> information systems are pre-built</a:t>
            </a:r>
            <a:r>
              <a:rPr lang="en-US" dirty="0"/>
              <a:t> systems by</a:t>
            </a:r>
            <a:r>
              <a:rPr dirty="0"/>
              <a:t> software vendors and are ready to be used without any major modifications</a:t>
            </a:r>
          </a:p>
        </p:txBody>
      </p:sp>
    </p:spTree>
  </p:cSld>
  <p:clrMapOvr>
    <a:masterClrMapping/>
  </p:clrMapOvr>
  <p:transition spd="med" advClick="0"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Benefits of Implementing COTS Information Systems"/>
          <p:cNvSpPr txBox="1">
            <a:spLocks noGrp="1"/>
          </p:cNvSpPr>
          <p:nvPr>
            <p:ph type="title"/>
          </p:nvPr>
        </p:nvSpPr>
        <p:spPr>
          <a:prstGeom prst="rect">
            <a:avLst/>
          </a:prstGeom>
        </p:spPr>
        <p:txBody>
          <a:bodyPr>
            <a:normAutofit/>
          </a:bodyPr>
          <a:lstStyle>
            <a:lvl1pPr defTabSz="2023821">
              <a:defRPr sz="7054" spc="-141"/>
            </a:lvl1pPr>
          </a:lstStyle>
          <a:p>
            <a:r>
              <a:rPr sz="3200" dirty="0"/>
              <a:t>Benefits</a:t>
            </a:r>
          </a:p>
        </p:txBody>
      </p:sp>
      <p:sp>
        <p:nvSpPr>
          <p:cNvPr id="181" name="Cost-effective solution: Implementing COTS information systems can be more cost-effective than developing custom software from scratch.…"/>
          <p:cNvSpPr txBox="1">
            <a:spLocks noGrp="1"/>
          </p:cNvSpPr>
          <p:nvPr>
            <p:ph idx="1"/>
          </p:nvPr>
        </p:nvSpPr>
        <p:spPr>
          <a:xfrm>
            <a:off x="1451579" y="2015732"/>
            <a:ext cx="9603275" cy="3821397"/>
          </a:xfrm>
          <a:prstGeom prst="rect">
            <a:avLst/>
          </a:prstGeom>
        </p:spPr>
        <p:txBody>
          <a:bodyPr>
            <a:normAutofit fontScale="40000" lnSpcReduction="20000"/>
          </a:bodyPr>
          <a:lstStyle/>
          <a:p>
            <a:pPr marL="280416" indent="-280416" defTabSz="1121636">
              <a:spcBef>
                <a:spcPts val="0"/>
              </a:spcBef>
              <a:spcAft>
                <a:spcPts val="1200"/>
              </a:spcAft>
              <a:defRPr sz="4416"/>
            </a:pPr>
            <a:r>
              <a:rPr dirty="0"/>
              <a:t>Cost-effective solution: Implementing </a:t>
            </a:r>
            <a:r>
              <a:rPr lang="en-US" dirty="0"/>
              <a:t>commercial </a:t>
            </a:r>
            <a:r>
              <a:rPr dirty="0"/>
              <a:t> information systems can be more cost-effective than developing custom software from scratch.</a:t>
            </a:r>
          </a:p>
          <a:p>
            <a:pPr marL="280416" indent="-280416" defTabSz="1121636">
              <a:spcBef>
                <a:spcPts val="0"/>
              </a:spcBef>
              <a:spcAft>
                <a:spcPts val="1200"/>
              </a:spcAft>
              <a:defRPr sz="4416"/>
            </a:pPr>
            <a:r>
              <a:rPr dirty="0"/>
              <a:t>Faster implementation: </a:t>
            </a:r>
            <a:r>
              <a:rPr lang="en-US" dirty="0"/>
              <a:t>commercial </a:t>
            </a:r>
            <a:r>
              <a:rPr dirty="0"/>
              <a:t> systems are already developed and tested, which reduces the time required for implementation.</a:t>
            </a:r>
          </a:p>
          <a:p>
            <a:pPr marL="280416" indent="-280416" defTabSz="1121636">
              <a:spcBef>
                <a:spcPts val="0"/>
              </a:spcBef>
              <a:spcAft>
                <a:spcPts val="1200"/>
              </a:spcAft>
              <a:defRPr sz="4416"/>
            </a:pPr>
            <a:r>
              <a:rPr dirty="0"/>
              <a:t>Proven functionality: </a:t>
            </a:r>
            <a:r>
              <a:rPr lang="en-US" dirty="0"/>
              <a:t>commercial </a:t>
            </a:r>
            <a:r>
              <a:rPr dirty="0"/>
              <a:t> systems have already been used by other organizations and have proven functionality.</a:t>
            </a:r>
          </a:p>
          <a:p>
            <a:pPr marL="280416" indent="-280416" defTabSz="1121636">
              <a:spcBef>
                <a:spcPts val="0"/>
              </a:spcBef>
              <a:spcAft>
                <a:spcPts val="1200"/>
              </a:spcAft>
              <a:defRPr sz="4416"/>
            </a:pPr>
            <a:r>
              <a:rPr dirty="0"/>
              <a:t>Continuous support and updates: Software vendors provide support and regular updates for </a:t>
            </a:r>
            <a:r>
              <a:rPr lang="en-US" dirty="0"/>
              <a:t>commercial </a:t>
            </a:r>
            <a:r>
              <a:rPr dirty="0"/>
              <a:t> systems.</a:t>
            </a:r>
          </a:p>
          <a:p>
            <a:pPr marL="280416" indent="-280416" defTabSz="1121636">
              <a:spcBef>
                <a:spcPts val="0"/>
              </a:spcBef>
              <a:spcAft>
                <a:spcPts val="1200"/>
              </a:spcAft>
              <a:defRPr sz="4416"/>
            </a:pPr>
            <a:r>
              <a:rPr dirty="0"/>
              <a:t>Scalability and flexibility: </a:t>
            </a:r>
            <a:r>
              <a:rPr lang="en-US" dirty="0"/>
              <a:t>commercial </a:t>
            </a:r>
            <a:r>
              <a:rPr dirty="0"/>
              <a:t> systems can be easily scaled and customized to meet the changing needs of the organization</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Challenges in Implementing COTS Information Systems"/>
          <p:cNvSpPr txBox="1">
            <a:spLocks noGrp="1"/>
          </p:cNvSpPr>
          <p:nvPr>
            <p:ph type="title"/>
          </p:nvPr>
        </p:nvSpPr>
        <p:spPr>
          <a:prstGeom prst="rect">
            <a:avLst/>
          </a:prstGeom>
        </p:spPr>
        <p:txBody>
          <a:bodyPr>
            <a:normAutofit/>
          </a:bodyPr>
          <a:lstStyle>
            <a:lvl1pPr defTabSz="1926287">
              <a:defRPr sz="6715" spc="-134"/>
            </a:lvl1pPr>
          </a:lstStyle>
          <a:p>
            <a:r>
              <a:rPr lang="en-US" dirty="0"/>
              <a:t>Challenges</a:t>
            </a:r>
          </a:p>
        </p:txBody>
      </p:sp>
      <p:sp>
        <p:nvSpPr>
          <p:cNvPr id="185" name="Compatibility issues: COTS systems may not be fully compatible with the existing IT infrastructure of the organization.…"/>
          <p:cNvSpPr txBox="1">
            <a:spLocks noGrp="1"/>
          </p:cNvSpPr>
          <p:nvPr>
            <p:ph idx="1"/>
          </p:nvPr>
        </p:nvSpPr>
        <p:spPr>
          <a:xfrm>
            <a:off x="1451579" y="2015732"/>
            <a:ext cx="9603275" cy="3758344"/>
          </a:xfrm>
          <a:prstGeom prst="rect">
            <a:avLst/>
          </a:prstGeom>
        </p:spPr>
        <p:txBody>
          <a:bodyPr>
            <a:normAutofit fontScale="47500" lnSpcReduction="20000"/>
          </a:bodyPr>
          <a:lstStyle/>
          <a:p>
            <a:pPr marL="259080" indent="-259080" defTabSz="1036294">
              <a:spcBef>
                <a:spcPts val="0"/>
              </a:spcBef>
              <a:spcAft>
                <a:spcPts val="1200"/>
              </a:spcAft>
              <a:defRPr sz="4080"/>
            </a:pPr>
            <a:r>
              <a:rPr dirty="0"/>
              <a:t>Compatibility issues: </a:t>
            </a:r>
            <a:r>
              <a:rPr lang="en-US" dirty="0"/>
              <a:t>commercial </a:t>
            </a:r>
            <a:r>
              <a:rPr dirty="0"/>
              <a:t> systems may not be fully compatible with the existing IT infrastructure of the organization.</a:t>
            </a:r>
          </a:p>
          <a:p>
            <a:pPr marL="259080" indent="-259080" defTabSz="1036294">
              <a:spcBef>
                <a:spcPts val="0"/>
              </a:spcBef>
              <a:spcAft>
                <a:spcPts val="1200"/>
              </a:spcAft>
              <a:defRPr sz="4080"/>
            </a:pPr>
            <a:r>
              <a:rPr dirty="0"/>
              <a:t>Limited customization: While </a:t>
            </a:r>
            <a:r>
              <a:rPr lang="en-US" dirty="0"/>
              <a:t>commercial </a:t>
            </a:r>
            <a:r>
              <a:rPr dirty="0"/>
              <a:t> systems can be customized to some extent, they may not fully meet the specific requirements of the organization.</a:t>
            </a:r>
          </a:p>
          <a:p>
            <a:pPr marL="259080" indent="-259080" defTabSz="1036294">
              <a:spcBef>
                <a:spcPts val="0"/>
              </a:spcBef>
              <a:spcAft>
                <a:spcPts val="1200"/>
              </a:spcAft>
              <a:defRPr sz="4080"/>
            </a:pPr>
            <a:r>
              <a:rPr dirty="0"/>
              <a:t>Vendor dependency: Organizations become dependent on the software vendor for support and updates.</a:t>
            </a:r>
          </a:p>
          <a:p>
            <a:pPr marL="259080" indent="-259080" defTabSz="1036294">
              <a:spcBef>
                <a:spcPts val="0"/>
              </a:spcBef>
              <a:spcAft>
                <a:spcPts val="1200"/>
              </a:spcAft>
              <a:defRPr sz="4080"/>
            </a:pPr>
            <a:r>
              <a:rPr dirty="0"/>
              <a:t>Data migration: Migrating data from existing systems to the new </a:t>
            </a:r>
            <a:r>
              <a:rPr lang="en-US" dirty="0"/>
              <a:t>commercial </a:t>
            </a:r>
            <a:r>
              <a:rPr dirty="0"/>
              <a:t> system can be a complex and time-consuming process.</a:t>
            </a:r>
          </a:p>
          <a:p>
            <a:pPr marL="259080" indent="-259080" defTabSz="1036294">
              <a:spcBef>
                <a:spcPts val="0"/>
              </a:spcBef>
              <a:spcAft>
                <a:spcPts val="1200"/>
              </a:spcAft>
              <a:defRPr sz="4080"/>
            </a:pPr>
            <a:r>
              <a:rPr dirty="0"/>
              <a:t>Training and change management: Employees may require training to adapt to the new system, and change management efforts may be needed to ensure smooth implementation</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Best Practices for Implementing COTS Information Systems"/>
          <p:cNvSpPr txBox="1">
            <a:spLocks noGrp="1"/>
          </p:cNvSpPr>
          <p:nvPr>
            <p:ph type="title"/>
          </p:nvPr>
        </p:nvSpPr>
        <p:spPr>
          <a:prstGeom prst="rect">
            <a:avLst/>
          </a:prstGeom>
        </p:spPr>
        <p:txBody>
          <a:bodyPr>
            <a:normAutofit/>
          </a:bodyPr>
          <a:lstStyle>
            <a:lvl1pPr defTabSz="1779987">
              <a:defRPr sz="6205" spc="-124"/>
            </a:lvl1pPr>
          </a:lstStyle>
          <a:p>
            <a:r>
              <a:rPr dirty="0"/>
              <a:t>Best Practices</a:t>
            </a:r>
          </a:p>
        </p:txBody>
      </p:sp>
      <p:sp>
        <p:nvSpPr>
          <p:cNvPr id="189" name="Define clear objectives and requirements: Clearly define the objectives and requirements of the organization before selecting a COTS system.…"/>
          <p:cNvSpPr txBox="1">
            <a:spLocks noGrp="1"/>
          </p:cNvSpPr>
          <p:nvPr>
            <p:ph idx="1"/>
          </p:nvPr>
        </p:nvSpPr>
        <p:spPr>
          <a:xfrm>
            <a:off x="1451579" y="2015732"/>
            <a:ext cx="9922054" cy="3840538"/>
          </a:xfrm>
          <a:prstGeom prst="rect">
            <a:avLst/>
          </a:prstGeom>
        </p:spPr>
        <p:txBody>
          <a:bodyPr>
            <a:normAutofit/>
          </a:bodyPr>
          <a:lstStyle/>
          <a:p>
            <a:pPr defTabSz="914377">
              <a:lnSpc>
                <a:spcPct val="110000"/>
              </a:lnSpc>
              <a:spcBef>
                <a:spcPts val="0"/>
              </a:spcBef>
              <a:spcAft>
                <a:spcPts val="1200"/>
              </a:spcAft>
              <a:defRPr sz="3600"/>
            </a:pPr>
            <a:r>
              <a:rPr sz="1600" dirty="0"/>
              <a:t>Define clear objectives and requirements: Clearly define the objectives and requirements of the organization before selecting a </a:t>
            </a:r>
            <a:r>
              <a:rPr lang="en-US" sz="1600" dirty="0"/>
              <a:t>commercial </a:t>
            </a:r>
            <a:r>
              <a:rPr sz="1600" dirty="0"/>
              <a:t> system.</a:t>
            </a:r>
          </a:p>
          <a:p>
            <a:pPr defTabSz="914377">
              <a:lnSpc>
                <a:spcPct val="110000"/>
              </a:lnSpc>
              <a:spcBef>
                <a:spcPts val="0"/>
              </a:spcBef>
              <a:spcAft>
                <a:spcPts val="1200"/>
              </a:spcAft>
              <a:defRPr sz="3600"/>
            </a:pPr>
            <a:r>
              <a:rPr sz="1600" dirty="0"/>
              <a:t>Conduct thorough research and evaluation: Research and evaluate different </a:t>
            </a:r>
            <a:r>
              <a:rPr lang="en-US" sz="1600" dirty="0"/>
              <a:t>commercial </a:t>
            </a:r>
            <a:r>
              <a:rPr sz="1600" dirty="0"/>
              <a:t> systems to find the one that best meets the organization's needs.</a:t>
            </a:r>
          </a:p>
          <a:p>
            <a:pPr defTabSz="914377">
              <a:lnSpc>
                <a:spcPct val="110000"/>
              </a:lnSpc>
              <a:spcBef>
                <a:spcPts val="0"/>
              </a:spcBef>
              <a:spcAft>
                <a:spcPts val="1200"/>
              </a:spcAft>
              <a:defRPr sz="3600"/>
            </a:pPr>
            <a:r>
              <a:rPr sz="1600" dirty="0"/>
              <a:t>Plan for customization and integration: Plan for any necessary customization and integration with existing systems.</a:t>
            </a:r>
          </a:p>
          <a:p>
            <a:pPr defTabSz="914377">
              <a:lnSpc>
                <a:spcPct val="110000"/>
              </a:lnSpc>
              <a:spcBef>
                <a:spcPts val="0"/>
              </a:spcBef>
              <a:spcAft>
                <a:spcPts val="1200"/>
              </a:spcAft>
              <a:defRPr sz="3600"/>
            </a:pPr>
            <a:r>
              <a:rPr sz="1600" dirty="0"/>
              <a:t>Develop a comprehensive implementation plan: Create a detailed plan that includes timelines, resources, and responsibilities.</a:t>
            </a:r>
          </a:p>
          <a:p>
            <a:pPr defTabSz="914377">
              <a:lnSpc>
                <a:spcPct val="110000"/>
              </a:lnSpc>
              <a:spcBef>
                <a:spcPts val="0"/>
              </a:spcBef>
              <a:spcAft>
                <a:spcPts val="1200"/>
              </a:spcAft>
              <a:defRPr sz="3600"/>
            </a:pPr>
            <a:r>
              <a:rPr sz="1600" dirty="0"/>
              <a:t>Provide training and support: Ensure that employees receive proper training and ongoing support to effectively use the new system.</a:t>
            </a:r>
          </a:p>
          <a:p>
            <a:pPr defTabSz="914377">
              <a:lnSpc>
                <a:spcPct val="110000"/>
              </a:lnSpc>
              <a:spcBef>
                <a:spcPts val="0"/>
              </a:spcBef>
              <a:spcAft>
                <a:spcPts val="1200"/>
              </a:spcAft>
              <a:defRPr sz="3600"/>
            </a:pPr>
            <a:r>
              <a:rPr sz="1600" dirty="0"/>
              <a:t>Monitor and evaluate the implementation: Continuously monitor and evaluate the implementation to identify any issues and make necessary adjustments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uccessful Examples of COTS Information System Implementations"/>
          <p:cNvSpPr txBox="1">
            <a:spLocks noGrp="1"/>
          </p:cNvSpPr>
          <p:nvPr>
            <p:ph type="title"/>
          </p:nvPr>
        </p:nvSpPr>
        <p:spPr>
          <a:prstGeom prst="rect">
            <a:avLst/>
          </a:prstGeom>
        </p:spPr>
        <p:txBody>
          <a:bodyPr>
            <a:normAutofit/>
          </a:bodyPr>
          <a:lstStyle>
            <a:lvl1pPr defTabSz="1584920">
              <a:defRPr sz="5524" spc="-110"/>
            </a:lvl1pPr>
          </a:lstStyle>
          <a:p>
            <a:r>
              <a:rPr dirty="0"/>
              <a:t>Examples</a:t>
            </a:r>
          </a:p>
        </p:txBody>
      </p:sp>
      <p:sp>
        <p:nvSpPr>
          <p:cNvPr id="193" name="Salesforce: Salesforce is a widely used customer relationship management (CRM) system that has been successfully implemented by many organizations.…"/>
          <p:cNvSpPr txBox="1">
            <a:spLocks noGrp="1"/>
          </p:cNvSpPr>
          <p:nvPr>
            <p:ph idx="1"/>
          </p:nvPr>
        </p:nvSpPr>
        <p:spPr>
          <a:prstGeom prst="rect">
            <a:avLst/>
          </a:prstGeom>
        </p:spPr>
        <p:txBody>
          <a:bodyPr/>
          <a:lstStyle/>
          <a:p>
            <a:pPr>
              <a:lnSpc>
                <a:spcPct val="100000"/>
              </a:lnSpc>
              <a:spcBef>
                <a:spcPts val="0"/>
              </a:spcBef>
              <a:spcAft>
                <a:spcPts val="1200"/>
              </a:spcAft>
            </a:pPr>
            <a:r>
              <a:rPr sz="2400" dirty="0"/>
              <a:t>Salesforce: Salesforce is a widely used customer relationship management (CRM) system that has been successfully implemented by many organizations.</a:t>
            </a:r>
          </a:p>
          <a:p>
            <a:pPr>
              <a:lnSpc>
                <a:spcPct val="100000"/>
              </a:lnSpc>
              <a:spcBef>
                <a:spcPts val="0"/>
              </a:spcBef>
              <a:spcAft>
                <a:spcPts val="1200"/>
              </a:spcAft>
            </a:pPr>
            <a:r>
              <a:rPr sz="2400" dirty="0"/>
              <a:t>SAP: SAP is an enterprise resource planning (ERP) system that has been implemented by numerous large organizations.</a:t>
            </a:r>
          </a:p>
          <a:p>
            <a:pPr>
              <a:lnSpc>
                <a:spcPct val="100000"/>
              </a:lnSpc>
              <a:spcBef>
                <a:spcPts val="0"/>
              </a:spcBef>
              <a:spcAft>
                <a:spcPts val="1200"/>
              </a:spcAft>
            </a:pPr>
            <a:r>
              <a:rPr sz="2400" dirty="0"/>
              <a:t>Microsoft Office 365: Microsoft Office 365 is a suite of productivity tools that has been adopted by many businesses for their communication and collaboration needs</a:t>
            </a:r>
            <a:endParaRPr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onclusion"/>
          <p:cNvSpPr txBox="1">
            <a:spLocks noGrp="1"/>
          </p:cNvSpPr>
          <p:nvPr>
            <p:ph type="title"/>
          </p:nvPr>
        </p:nvSpPr>
        <p:spPr>
          <a:prstGeom prst="rect">
            <a:avLst/>
          </a:prstGeom>
        </p:spPr>
        <p:txBody>
          <a:bodyPr/>
          <a:lstStyle/>
          <a:p>
            <a:r>
              <a:t>Conclusion</a:t>
            </a:r>
          </a:p>
        </p:txBody>
      </p:sp>
      <p:sp>
        <p:nvSpPr>
          <p:cNvPr id="197" name="Implementing COTS information systems can provide organizations with cost-effective and efficient solutions to meet their business needs. However, it is important to carefully evaluate and plan the implementation process to ensure successful outcomes"/>
          <p:cNvSpPr txBox="1">
            <a:spLocks noGrp="1"/>
          </p:cNvSpPr>
          <p:nvPr>
            <p:ph idx="1"/>
          </p:nvPr>
        </p:nvSpPr>
        <p:spPr>
          <a:prstGeom prst="rect">
            <a:avLst/>
          </a:prstGeom>
        </p:spPr>
        <p:txBody>
          <a:bodyPr>
            <a:normAutofit/>
          </a:bodyPr>
          <a:lstStyle>
            <a:lvl1pPr defTabSz="586104">
              <a:defRPr sz="3905"/>
            </a:lvl1pPr>
          </a:lstStyle>
          <a:p>
            <a:r>
              <a:rPr sz="2800" dirty="0"/>
              <a:t>Implementing </a:t>
            </a:r>
            <a:r>
              <a:rPr lang="en-US" sz="2800" dirty="0"/>
              <a:t>commercial </a:t>
            </a:r>
            <a:r>
              <a:rPr sz="2800" dirty="0"/>
              <a:t> information systems can provide organizations with cost-effective and efficient solutions to meet their business needs. </a:t>
            </a:r>
            <a:endParaRPr lang="en-US" sz="2800" dirty="0"/>
          </a:p>
          <a:p>
            <a:r>
              <a:rPr sz="2800" dirty="0"/>
              <a:t>However, it is important to carefully evaluate and plan the implementation process to ensure successful outcomes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Author and Date"/>
          <p:cNvSpPr txBox="1">
            <a:spLocks noGrp="1"/>
          </p:cNvSpPr>
          <p:nvPr>
            <p:ph type="body" idx="21"/>
          </p:nvPr>
        </p:nvSpPr>
        <p:spPr>
          <a:xfrm>
            <a:off x="600671" y="5792145"/>
            <a:ext cx="10985502" cy="318490"/>
          </a:xfrm>
          <a:prstGeom prst="rect">
            <a:avLst/>
          </a:prstGeom>
        </p:spPr>
        <p:txBody>
          <a:bodyPr>
            <a:normAutofit fontScale="92500" lnSpcReduction="20000"/>
          </a:bodyPr>
          <a:lstStyle/>
          <a:p>
            <a:endParaRPr/>
          </a:p>
        </p:txBody>
      </p:sp>
      <p:sp>
        <p:nvSpPr>
          <p:cNvPr id="200" name="Any questions?"/>
          <p:cNvSpPr txBox="1">
            <a:spLocks noGrp="1"/>
          </p:cNvSpPr>
          <p:nvPr>
            <p:ph type="ctrTitle"/>
          </p:nvPr>
        </p:nvSpPr>
        <p:spPr>
          <a:prstGeom prst="rect">
            <a:avLst/>
          </a:prstGeom>
        </p:spPr>
        <p:txBody>
          <a:bodyPr/>
          <a:lstStyle/>
          <a:p>
            <a:r>
              <a:t>Any questions?</a:t>
            </a:r>
          </a:p>
        </p:txBody>
      </p:sp>
      <p:sp>
        <p:nvSpPr>
          <p:cNvPr id="201" name="Feel free to ask your questions"/>
          <p:cNvSpPr txBox="1">
            <a:spLocks noGrp="1"/>
          </p:cNvSpPr>
          <p:nvPr>
            <p:ph type="subTitle" sz="quarter" idx="1"/>
          </p:nvPr>
        </p:nvSpPr>
        <p:spPr>
          <a:prstGeom prst="rect">
            <a:avLst/>
          </a:prstGeom>
        </p:spPr>
        <p:txBody>
          <a:bodyPr/>
          <a:lstStyle/>
          <a:p>
            <a:endParaRPr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pter 2 IS OER PowerPoint Slides " id="{D181EF2E-BFD7-354D-9E94-558C3353A89E}" vid="{63B57268-C12D-1244-B856-AFA1408EAFCF}"/>
    </a:ext>
  </a:extLst>
</a:theme>
</file>

<file path=docProps/app.xml><?xml version="1.0" encoding="utf-8"?>
<Properties xmlns="http://schemas.openxmlformats.org/officeDocument/2006/extended-properties" xmlns:vt="http://schemas.openxmlformats.org/officeDocument/2006/docPropsVTypes">
  <Template>Gallery</Template>
  <TotalTime>6</TotalTime>
  <Words>458</Words>
  <Application>Microsoft Macintosh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Implementing Commercial Information Systems</vt:lpstr>
      <vt:lpstr>Commercial Information Systems</vt:lpstr>
      <vt:lpstr>Benefits</vt:lpstr>
      <vt:lpstr>Challenges</vt:lpstr>
      <vt:lpstr>Best Practices</vt:lpstr>
      <vt:lpstr>Examples</vt:lpstr>
      <vt:lpstr>Conclusion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Commercial Information Systems</dc:title>
  <dc:creator>Roy Wood</dc:creator>
  <cp:lastModifiedBy>Roy Wood</cp:lastModifiedBy>
  <cp:revision>1</cp:revision>
  <dcterms:created xsi:type="dcterms:W3CDTF">2024-01-27T16:32:02Z</dcterms:created>
  <dcterms:modified xsi:type="dcterms:W3CDTF">2024-01-27T16:38:12Z</dcterms:modified>
</cp:coreProperties>
</file>