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4" d="100"/>
          <a:sy n="124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86481"/>
            <a:ext cx="10985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19623849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0" y="5929931"/>
            <a:ext cx="10985502" cy="3184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18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48" y="1287495"/>
            <a:ext cx="10985502" cy="2324101"/>
          </a:xfrm>
          <a:prstGeom prst="rect">
            <a:avLst/>
          </a:prstGeom>
        </p:spPr>
        <p:txBody>
          <a:bodyPr anchor="b"/>
          <a:lstStyle>
            <a:lvl1pPr>
              <a:defRPr sz="5800" spc="-116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1" y="3611595"/>
            <a:ext cx="10985501" cy="952501"/>
          </a:xfrm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  <a:lvl2pPr marL="0" indent="2286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2pPr>
            <a:lvl3pPr marL="0" indent="4572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3pPr>
            <a:lvl4pPr marL="0" indent="6858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4pPr>
            <a:lvl5pPr marL="0" indent="9144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5833569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Author and Date"/>
          <p:cNvSpPr txBox="1">
            <a:spLocks noGrp="1"/>
          </p:cNvSpPr>
          <p:nvPr>
            <p:ph type="body" idx="21"/>
          </p:nvPr>
        </p:nvSpPr>
        <p:spPr>
          <a:xfrm>
            <a:off x="600671" y="5786092"/>
            <a:ext cx="10985502" cy="31849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endParaRPr/>
          </a:p>
        </p:txBody>
      </p:sp>
      <p:sp>
        <p:nvSpPr>
          <p:cNvPr id="172" name="Agile Project Management for IS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Agile Project Management</a:t>
            </a:r>
          </a:p>
        </p:txBody>
      </p:sp>
      <p:sp>
        <p:nvSpPr>
          <p:cNvPr id="173" name="Username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What is Agile Project Management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What is Agile Project Management?</a:t>
            </a:r>
          </a:p>
        </p:txBody>
      </p:sp>
      <p:sp>
        <p:nvSpPr>
          <p:cNvPr id="177" name="Agile project management is an iterative and incremental approach to managing projects. It focuses on flexibility, collaboration, and delivering value to customers through continuous improvement and adaptation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586104">
              <a:defRPr sz="3905"/>
            </a:lvl1pPr>
          </a:lstStyle>
          <a:p>
            <a:r>
              <a:rPr sz="2800" dirty="0"/>
              <a:t>Agile project management is an iterative and incremental approach to managing projects. </a:t>
            </a:r>
            <a:endParaRPr lang="en-US" sz="2800" dirty="0"/>
          </a:p>
          <a:p>
            <a:r>
              <a:rPr sz="2800" dirty="0"/>
              <a:t>It focuses on flexibility, collaboration, and delivering value to customers through continuous improvement and adaptation</a:t>
            </a:r>
          </a:p>
        </p:txBody>
      </p:sp>
    </p:spTree>
  </p:cSld>
  <p:clrMapOvr>
    <a:masterClrMapping/>
  </p:clrMapOvr>
  <p:transition spd="med" advClick="0" advTm="2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Key Principles of Agile Project Managemen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Key Principles of Agile Project Management</a:t>
            </a:r>
          </a:p>
        </p:txBody>
      </p:sp>
      <p:sp>
        <p:nvSpPr>
          <p:cNvPr id="181" name="Customer satisfaction through continuous delivery of valuable software…"/>
          <p:cNvSpPr txBox="1">
            <a:spLocks noGrp="1"/>
          </p:cNvSpPr>
          <p:nvPr>
            <p:ph sz="half" idx="1"/>
          </p:nvPr>
        </p:nvSpPr>
        <p:spPr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 marL="207264" indent="-207264" defTabSz="829035">
              <a:spcBef>
                <a:spcPts val="1500"/>
              </a:spcBef>
              <a:defRPr sz="3264"/>
            </a:pPr>
            <a:r>
              <a:rPr dirty="0"/>
              <a:t>Customer satisfaction through continuous delivery of valuable software</a:t>
            </a:r>
          </a:p>
          <a:p>
            <a:pPr marL="207264" indent="-207264" defTabSz="829035">
              <a:spcBef>
                <a:spcPts val="1500"/>
              </a:spcBef>
              <a:defRPr sz="3264"/>
            </a:pPr>
            <a:r>
              <a:rPr dirty="0"/>
              <a:t>Embrace changing requirements, even late in the project</a:t>
            </a:r>
          </a:p>
          <a:p>
            <a:pPr marL="207264" indent="-207264" defTabSz="829035">
              <a:spcBef>
                <a:spcPts val="1500"/>
              </a:spcBef>
              <a:defRPr sz="3264"/>
            </a:pPr>
            <a:r>
              <a:rPr dirty="0"/>
              <a:t>Deliver working software frequently, with a preference for shorter timescales</a:t>
            </a:r>
          </a:p>
          <a:p>
            <a:pPr marL="207264" indent="-207264" defTabSz="829035">
              <a:spcBef>
                <a:spcPts val="1500"/>
              </a:spcBef>
              <a:defRPr sz="3264"/>
            </a:pPr>
            <a:r>
              <a:rPr dirty="0"/>
              <a:t>Collaboration between business stakeholders and developers throughout the project</a:t>
            </a:r>
          </a:p>
          <a:p>
            <a:pPr marL="207264" indent="-207264" defTabSz="829035">
              <a:spcBef>
                <a:spcPts val="1500"/>
              </a:spcBef>
              <a:defRPr sz="3264"/>
            </a:pPr>
            <a:r>
              <a:rPr dirty="0"/>
              <a:t>Support and trust individuals and teams to get the job done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C55761-1AC3-BE57-A714-A87493C7142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207264" indent="-207264" defTabSz="829035">
              <a:spcBef>
                <a:spcPts val="1500"/>
              </a:spcBef>
              <a:defRPr sz="3264"/>
            </a:pPr>
            <a:r>
              <a:rPr lang="en-US" dirty="0"/>
              <a:t>Face-to-face communication is the most effective form of communication</a:t>
            </a:r>
          </a:p>
          <a:p>
            <a:pPr marL="207264" indent="-207264" defTabSz="829035">
              <a:spcBef>
                <a:spcPts val="1500"/>
              </a:spcBef>
              <a:defRPr sz="3264"/>
            </a:pPr>
            <a:r>
              <a:rPr lang="en-US" dirty="0"/>
              <a:t>Working software is the primary measure of progress</a:t>
            </a:r>
          </a:p>
          <a:p>
            <a:pPr marL="207264" indent="-207264" defTabSz="829035">
              <a:spcBef>
                <a:spcPts val="1500"/>
              </a:spcBef>
              <a:defRPr sz="3264"/>
            </a:pPr>
            <a:r>
              <a:rPr lang="en-US" dirty="0"/>
              <a:t>Maintain a sustainable pace for the team</a:t>
            </a:r>
          </a:p>
          <a:p>
            <a:pPr marL="207264" indent="-207264" defTabSz="829035">
              <a:spcBef>
                <a:spcPts val="1500"/>
              </a:spcBef>
              <a:defRPr sz="3264"/>
            </a:pPr>
            <a:r>
              <a:rPr lang="en-US" dirty="0"/>
              <a:t>Continuous attention to technical excellence and good design</a:t>
            </a:r>
          </a:p>
          <a:p>
            <a:pPr marL="207264" indent="-207264" defTabSz="829035">
              <a:spcBef>
                <a:spcPts val="1500"/>
              </a:spcBef>
              <a:defRPr sz="3264"/>
            </a:pPr>
            <a:r>
              <a:rPr lang="en-US" dirty="0"/>
              <a:t>Simplicity - the art of maximizing the amount of work not done is essential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Agile Project Management Framework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Agile Project Management Frameworks</a:t>
            </a:r>
          </a:p>
        </p:txBody>
      </p:sp>
      <p:sp>
        <p:nvSpPr>
          <p:cNvPr id="185" name="Scrum - A framework for managing complex projects, focusing on delivering value incrementally through short iterations called sprints.…"/>
          <p:cNvSpPr txBox="1">
            <a:spLocks noGrp="1"/>
          </p:cNvSpPr>
          <p:nvPr>
            <p:ph idx="1"/>
          </p:nvPr>
        </p:nvSpPr>
        <p:spPr>
          <a:xfrm>
            <a:off x="1451579" y="2015732"/>
            <a:ext cx="9603275" cy="386108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Scrum - A framework for managing complex projects, focusing on delivering value incrementally through short iterations called sprints.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Kanban - A visual framework for managing work, limiting work in progress (WIP), and optimizing flow.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Lean - A methodology that aims to eliminate waste and maximize customer value through continuous improvement.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Extreme Programming (XP) - A software development methodology that emphasizes teamwork, communication, and simplicity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Benefits of Agile Project Managemen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Benefits of Agile Project Management</a:t>
            </a:r>
          </a:p>
        </p:txBody>
      </p:sp>
      <p:sp>
        <p:nvSpPr>
          <p:cNvPr id="189" name="Increased customer satisfaction through continuous delivery of valuable software…"/>
          <p:cNvSpPr txBox="1">
            <a:spLocks noGrp="1"/>
          </p:cNvSpPr>
          <p:nvPr>
            <p:ph sz="half" idx="1"/>
          </p:nvPr>
        </p:nvSpPr>
        <p:spPr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207264" indent="-207264" defTabSz="829035">
              <a:spcBef>
                <a:spcPts val="1500"/>
              </a:spcBef>
              <a:defRPr sz="3264"/>
            </a:pPr>
            <a:r>
              <a:rPr dirty="0"/>
              <a:t>Increased customer satisfaction through continuous delivery of valuable software</a:t>
            </a:r>
          </a:p>
          <a:p>
            <a:pPr marL="207264" indent="-207264" defTabSz="829035">
              <a:spcBef>
                <a:spcPts val="1500"/>
              </a:spcBef>
              <a:defRPr sz="3264"/>
            </a:pPr>
            <a:r>
              <a:rPr dirty="0"/>
              <a:t>Improved project visibility and control</a:t>
            </a:r>
          </a:p>
          <a:p>
            <a:pPr marL="207264" indent="-207264" defTabSz="829035">
              <a:spcBef>
                <a:spcPts val="1500"/>
              </a:spcBef>
              <a:defRPr sz="3264"/>
            </a:pPr>
            <a:r>
              <a:rPr dirty="0"/>
              <a:t>Increased flexibility and adaptability to changing requirements</a:t>
            </a:r>
          </a:p>
          <a:p>
            <a:pPr marL="207264" indent="-207264" defTabSz="829035">
              <a:spcBef>
                <a:spcPts val="1500"/>
              </a:spcBef>
              <a:defRPr sz="3264"/>
            </a:pPr>
            <a:r>
              <a:rPr dirty="0"/>
              <a:t>Enhanced collaboration and communication between team members</a:t>
            </a:r>
          </a:p>
          <a:p>
            <a:pPr marL="207264" indent="-207264" defTabSz="829035">
              <a:spcBef>
                <a:spcPts val="1500"/>
              </a:spcBef>
              <a:defRPr sz="3264"/>
            </a:pPr>
            <a:r>
              <a:rPr dirty="0"/>
              <a:t>Faster time to market and quicker return on investment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912A0EC-0586-F293-3E82-8B268845C17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207264" indent="-207264" defTabSz="829035">
              <a:spcBef>
                <a:spcPts val="1500"/>
              </a:spcBef>
              <a:defRPr sz="3264"/>
            </a:pPr>
            <a:r>
              <a:rPr lang="en-US" dirty="0"/>
              <a:t>Reduced risk through early and frequent feedback</a:t>
            </a:r>
          </a:p>
          <a:p>
            <a:pPr marL="207264" indent="-207264" defTabSz="829035">
              <a:spcBef>
                <a:spcPts val="1500"/>
              </a:spcBef>
              <a:defRPr sz="3264"/>
            </a:pPr>
            <a:r>
              <a:rPr lang="en-US" dirty="0"/>
              <a:t>Higher quality software through continuous testing and integration</a:t>
            </a:r>
          </a:p>
          <a:p>
            <a:pPr marL="207264" indent="-207264" defTabSz="829035">
              <a:spcBef>
                <a:spcPts val="1500"/>
              </a:spcBef>
              <a:defRPr sz="3264"/>
            </a:pPr>
            <a:r>
              <a:rPr lang="en-US" dirty="0"/>
              <a:t>Empowered and motivated teams</a:t>
            </a:r>
          </a:p>
          <a:p>
            <a:pPr marL="207264" indent="-207264" defTabSz="829035">
              <a:spcBef>
                <a:spcPts val="1500"/>
              </a:spcBef>
              <a:defRPr sz="3264"/>
            </a:pPr>
            <a:r>
              <a:rPr lang="en-US" dirty="0"/>
              <a:t>Improved stakeholder engagement and alignment</a:t>
            </a:r>
          </a:p>
          <a:p>
            <a:pPr marL="207264" indent="-207264" defTabSz="829035">
              <a:spcBef>
                <a:spcPts val="1500"/>
              </a:spcBef>
              <a:defRPr sz="3264"/>
            </a:pPr>
            <a:r>
              <a:rPr lang="en-US" dirty="0"/>
              <a:t>Continuous improvement and learning culture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hallenges of Agile Project Managemen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Challenges of Agile Project Management</a:t>
            </a:r>
          </a:p>
        </p:txBody>
      </p:sp>
      <p:sp>
        <p:nvSpPr>
          <p:cNvPr id="193" name="Resistance to change from traditional project management approaches…"/>
          <p:cNvSpPr txBox="1">
            <a:spLocks noGrp="1"/>
          </p:cNvSpPr>
          <p:nvPr>
            <p:ph sz="half" idx="1"/>
          </p:nvPr>
        </p:nvSpPr>
        <p:spPr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 marL="207264" indent="-207264" defTabSz="829035">
              <a:spcBef>
                <a:spcPts val="1500"/>
              </a:spcBef>
              <a:defRPr sz="3264"/>
            </a:pPr>
            <a:r>
              <a:rPr dirty="0"/>
              <a:t>Resistance to change from traditional project management approaches</a:t>
            </a:r>
          </a:p>
          <a:p>
            <a:pPr marL="207264" indent="-207264" defTabSz="829035">
              <a:spcBef>
                <a:spcPts val="1500"/>
              </a:spcBef>
              <a:defRPr sz="3264"/>
            </a:pPr>
            <a:r>
              <a:rPr dirty="0"/>
              <a:t>Lack of experience and understanding of agile principles and practices</a:t>
            </a:r>
          </a:p>
          <a:p>
            <a:pPr marL="207264" indent="-207264" defTabSz="829035">
              <a:spcBef>
                <a:spcPts val="1500"/>
              </a:spcBef>
              <a:defRPr sz="3264"/>
            </a:pPr>
            <a:r>
              <a:rPr dirty="0"/>
              <a:t>Difficulty in estimating and planning in an uncertain and evolving environment</a:t>
            </a:r>
          </a:p>
          <a:p>
            <a:pPr marL="207264" indent="-207264" defTabSz="829035">
              <a:spcBef>
                <a:spcPts val="1500"/>
              </a:spcBef>
              <a:defRPr sz="3264"/>
            </a:pPr>
            <a:r>
              <a:rPr dirty="0"/>
              <a:t>Balancing the need for flexibility with the need for structure and control</a:t>
            </a:r>
          </a:p>
          <a:p>
            <a:pPr marL="207264" indent="-207264" defTabSz="829035">
              <a:spcBef>
                <a:spcPts val="1500"/>
              </a:spcBef>
              <a:defRPr sz="3264"/>
            </a:pPr>
            <a:r>
              <a:rPr dirty="0"/>
              <a:t>Managing dependencies and coordination between teams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39A253-339C-ED55-52A2-EFAB9B6471D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207264" indent="-207264" defTabSz="829035">
              <a:spcBef>
                <a:spcPts val="1500"/>
              </a:spcBef>
              <a:defRPr sz="3264"/>
            </a:pPr>
            <a:r>
              <a:rPr lang="en-US" dirty="0"/>
              <a:t>Ensuring effective communication and collaboration within and across teams</a:t>
            </a:r>
          </a:p>
          <a:p>
            <a:pPr marL="207264" indent="-207264" defTabSz="829035">
              <a:spcBef>
                <a:spcPts val="1500"/>
              </a:spcBef>
              <a:defRPr sz="3264"/>
            </a:pPr>
            <a:r>
              <a:rPr lang="en-US" dirty="0"/>
              <a:t>Maintaining a sustainable pace and preventing burnout</a:t>
            </a:r>
          </a:p>
          <a:p>
            <a:pPr marL="207264" indent="-207264" defTabSz="829035">
              <a:spcBef>
                <a:spcPts val="1500"/>
              </a:spcBef>
              <a:defRPr sz="3264"/>
            </a:pPr>
            <a:r>
              <a:rPr lang="en-US" dirty="0"/>
              <a:t>Addressing the challenges of distributed teams and remote work</a:t>
            </a:r>
          </a:p>
          <a:p>
            <a:pPr marL="207264" indent="-207264" defTabSz="829035">
              <a:spcBef>
                <a:spcPts val="1500"/>
              </a:spcBef>
              <a:defRPr sz="3264"/>
            </a:pPr>
            <a:r>
              <a:rPr lang="en-US" dirty="0"/>
              <a:t>Balancing the needs of multiple stakeholders and prioritizing competing demands</a:t>
            </a:r>
          </a:p>
          <a:p>
            <a:pPr marL="207264" indent="-207264" defTabSz="829035">
              <a:spcBef>
                <a:spcPts val="1500"/>
              </a:spcBef>
              <a:defRPr sz="3264"/>
            </a:pPr>
            <a:r>
              <a:rPr lang="en-US" dirty="0"/>
              <a:t>Ensuring the right level of documentation and knowledge transfer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Agile Project Management Tool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Agile Project Management Tools</a:t>
            </a:r>
          </a:p>
        </p:txBody>
      </p:sp>
      <p:sp>
        <p:nvSpPr>
          <p:cNvPr id="197" name="Jira - A popular tool for agile project management, providing features for planning, tracking, and collaborating on tasks and issues.…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pPr marL="280416" indent="-280416" defTabSz="1121636">
              <a:spcBef>
                <a:spcPts val="0"/>
              </a:spcBef>
              <a:spcAft>
                <a:spcPts val="1200"/>
              </a:spcAft>
              <a:defRPr sz="4416"/>
            </a:pPr>
            <a:r>
              <a:rPr dirty="0"/>
              <a:t> Jira - A popular tool for agile project management, providing features for planning, tracking, and collaborating on tasks and issues.</a:t>
            </a:r>
          </a:p>
          <a:p>
            <a:pPr marL="280416" indent="-280416" defTabSz="1121636">
              <a:spcBef>
                <a:spcPts val="0"/>
              </a:spcBef>
              <a:spcAft>
                <a:spcPts val="1200"/>
              </a:spcAft>
              <a:defRPr sz="4416"/>
            </a:pPr>
            <a:r>
              <a:rPr dirty="0"/>
              <a:t>Trello - A visual project management tool that uses boards, lists, and cards to organize and prioritize work.</a:t>
            </a:r>
          </a:p>
          <a:p>
            <a:pPr marL="280416" indent="-280416" defTabSz="1121636">
              <a:spcBef>
                <a:spcPts val="0"/>
              </a:spcBef>
              <a:spcAft>
                <a:spcPts val="1200"/>
              </a:spcAft>
              <a:defRPr sz="4416"/>
            </a:pPr>
            <a:r>
              <a:rPr dirty="0" err="1"/>
              <a:t>Kanbanize</a:t>
            </a:r>
            <a:r>
              <a:rPr dirty="0"/>
              <a:t> - A comprehensive Kanban software that helps manage work, visualize workflow, and optimize productivity.</a:t>
            </a:r>
          </a:p>
          <a:p>
            <a:pPr marL="280416" indent="-280416" defTabSz="1121636">
              <a:spcBef>
                <a:spcPts val="0"/>
              </a:spcBef>
              <a:spcAft>
                <a:spcPts val="1200"/>
              </a:spcAft>
              <a:defRPr sz="4416"/>
            </a:pPr>
            <a:r>
              <a:rPr dirty="0" err="1"/>
              <a:t>Monday.com</a:t>
            </a:r>
            <a:r>
              <a:rPr dirty="0"/>
              <a:t> - A flexible project management tool that supports agile methodologies and provides customizable workflows.</a:t>
            </a:r>
          </a:p>
          <a:p>
            <a:pPr marL="280416" indent="-280416" defTabSz="1121636">
              <a:spcBef>
                <a:spcPts val="0"/>
              </a:spcBef>
              <a:spcAft>
                <a:spcPts val="1200"/>
              </a:spcAft>
              <a:defRPr sz="4416"/>
            </a:pPr>
            <a:r>
              <a:rPr dirty="0" err="1"/>
              <a:t>Agilefant</a:t>
            </a:r>
            <a:r>
              <a:rPr dirty="0"/>
              <a:t> - An open-source agile project management tool that supports Scrum, Kanban, and other agile practices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onclus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Conclusion</a:t>
            </a:r>
          </a:p>
        </p:txBody>
      </p:sp>
      <p:sp>
        <p:nvSpPr>
          <p:cNvPr id="201" name="Agile project management offers a flexible and collaborative approach to managing projects in an ever-changing environment. By embracing change, delivering value incrementally, and fostering effective communication and collaboration, organizations can ac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 fontScale="92500"/>
          </a:bodyPr>
          <a:lstStyle>
            <a:lvl1pPr defTabSz="437514">
              <a:defRPr sz="2914"/>
            </a:lvl1pPr>
          </a:lstStyle>
          <a:p>
            <a:r>
              <a:rPr dirty="0"/>
              <a:t>Agile project management offers a flexible and collaborative approach to managing projects in an ever-changing environment. </a:t>
            </a:r>
            <a:endParaRPr lang="en-US" dirty="0"/>
          </a:p>
          <a:p>
            <a:r>
              <a:rPr dirty="0"/>
              <a:t>By embracing change, delivering value incrementally, and fostering effective communication and collaboration, organizations can achieve higher customer satisfaction, improved project outcomes, and a culture of continuous improvement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Author and Date"/>
          <p:cNvSpPr txBox="1">
            <a:spLocks noGrp="1"/>
          </p:cNvSpPr>
          <p:nvPr>
            <p:ph type="body" idx="21"/>
          </p:nvPr>
        </p:nvSpPr>
        <p:spPr>
          <a:xfrm>
            <a:off x="600671" y="5806641"/>
            <a:ext cx="10985502" cy="31849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endParaRPr/>
          </a:p>
        </p:txBody>
      </p:sp>
      <p:sp>
        <p:nvSpPr>
          <p:cNvPr id="204" name="Any questions?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Any questions?</a:t>
            </a:r>
          </a:p>
        </p:txBody>
      </p:sp>
      <p:sp>
        <p:nvSpPr>
          <p:cNvPr id="205" name="Feel free to ask your questions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apter 2 IS OER PowerPoint Slides " id="{D181EF2E-BFD7-354D-9E94-558C3353A89E}" vid="{63B57268-C12D-1244-B856-AFA1408EAFC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</TotalTime>
  <Words>542</Words>
  <Application>Microsoft Macintosh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Gallery</vt:lpstr>
      <vt:lpstr>Agile Project Management</vt:lpstr>
      <vt:lpstr>What is Agile Project Management?</vt:lpstr>
      <vt:lpstr>Key Principles of Agile Project Management</vt:lpstr>
      <vt:lpstr>Agile Project Management Frameworks</vt:lpstr>
      <vt:lpstr>Benefits of Agile Project Management</vt:lpstr>
      <vt:lpstr>Challenges of Agile Project Management</vt:lpstr>
      <vt:lpstr>Agile Project Management Tools</vt:lpstr>
      <vt:lpstr>Conclusion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Agile Project Management</dc:title>
  <dc:creator>Roy Wood</dc:creator>
  <cp:lastModifiedBy>Roy Wood</cp:lastModifiedBy>
  <cp:revision>1</cp:revision>
  <dcterms:created xsi:type="dcterms:W3CDTF">2024-01-27T16:27:53Z</dcterms:created>
  <dcterms:modified xsi:type="dcterms:W3CDTF">2024-01-27T16:30:53Z</dcterms:modified>
</cp:coreProperties>
</file>