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1962384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5"/>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0010967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Author and Date"/>
          <p:cNvSpPr txBox="1">
            <a:spLocks noGrp="1"/>
          </p:cNvSpPr>
          <p:nvPr>
            <p:ph type="body" idx="21"/>
          </p:nvPr>
        </p:nvSpPr>
        <p:spPr>
          <a:xfrm>
            <a:off x="600670" y="5786093"/>
            <a:ext cx="10985502" cy="318490"/>
          </a:xfrm>
          <a:prstGeom prst="rect">
            <a:avLst/>
          </a:prstGeom>
        </p:spPr>
        <p:txBody>
          <a:bodyPr>
            <a:normAutofit fontScale="92500" lnSpcReduction="20000"/>
          </a:bodyPr>
          <a:lstStyle/>
          <a:p>
            <a:endParaRPr/>
          </a:p>
        </p:txBody>
      </p:sp>
      <p:sp>
        <p:nvSpPr>
          <p:cNvPr id="172" name="IS Project Management"/>
          <p:cNvSpPr txBox="1">
            <a:spLocks noGrp="1"/>
          </p:cNvSpPr>
          <p:nvPr>
            <p:ph type="ctrTitle"/>
          </p:nvPr>
        </p:nvSpPr>
        <p:spPr>
          <a:prstGeom prst="rect">
            <a:avLst/>
          </a:prstGeom>
        </p:spPr>
        <p:txBody>
          <a:bodyPr/>
          <a:lstStyle/>
          <a:p>
            <a:r>
              <a:t>IS Project Management</a:t>
            </a:r>
          </a:p>
        </p:txBody>
      </p:sp>
      <p:sp>
        <p:nvSpPr>
          <p:cNvPr id="173" name="Username"/>
          <p:cNvSpPr txBox="1">
            <a:spLocks noGrp="1"/>
          </p:cNvSpPr>
          <p:nvPr>
            <p:ph type="subTitle" sz="quarter" idx="1"/>
          </p:nvPr>
        </p:nvSpPr>
        <p:spPr>
          <a:prstGeom prst="rect">
            <a:avLst/>
          </a:prstGeom>
        </p:spPr>
        <p:txBody>
          <a:bodyPr/>
          <a:lstStyle/>
          <a:p>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What is IS Project Management?"/>
          <p:cNvSpPr txBox="1">
            <a:spLocks noGrp="1"/>
          </p:cNvSpPr>
          <p:nvPr>
            <p:ph type="title"/>
          </p:nvPr>
        </p:nvSpPr>
        <p:spPr>
          <a:prstGeom prst="rect">
            <a:avLst/>
          </a:prstGeom>
        </p:spPr>
        <p:txBody>
          <a:bodyPr/>
          <a:lstStyle/>
          <a:p>
            <a:r>
              <a:t>What is IS Project Management?</a:t>
            </a:r>
          </a:p>
        </p:txBody>
      </p:sp>
      <p:sp>
        <p:nvSpPr>
          <p:cNvPr id="177" name="IS Project Management refers to the planning, organizing, and controlling of information systems projects. It involves the application of knowledge, skills, tools, and techniques to meet project requirements and deliver successful outcomes"/>
          <p:cNvSpPr txBox="1">
            <a:spLocks noGrp="1"/>
          </p:cNvSpPr>
          <p:nvPr>
            <p:ph idx="1"/>
          </p:nvPr>
        </p:nvSpPr>
        <p:spPr>
          <a:prstGeom prst="rect">
            <a:avLst/>
          </a:prstGeom>
        </p:spPr>
        <p:txBody>
          <a:bodyPr>
            <a:normAutofit lnSpcReduction="10000"/>
          </a:bodyPr>
          <a:lstStyle>
            <a:lvl1pPr defTabSz="586104">
              <a:defRPr sz="3905"/>
            </a:lvl1pPr>
          </a:lstStyle>
          <a:p>
            <a:pPr>
              <a:spcBef>
                <a:spcPts val="0"/>
              </a:spcBef>
              <a:spcAft>
                <a:spcPts val="1200"/>
              </a:spcAft>
            </a:pPr>
            <a:r>
              <a:rPr sz="3200" dirty="0"/>
              <a:t>IS Project Management refers to the planning, organizing, and controlling of information systems projects. </a:t>
            </a:r>
            <a:endParaRPr lang="en-US" sz="3200" dirty="0"/>
          </a:p>
          <a:p>
            <a:pPr>
              <a:spcBef>
                <a:spcPts val="0"/>
              </a:spcBef>
              <a:spcAft>
                <a:spcPts val="1200"/>
              </a:spcAft>
            </a:pPr>
            <a:r>
              <a:rPr sz="3200" dirty="0"/>
              <a:t>It involves the application of knowledge, skills, tools, and techniques to meet project requirements and deliver successful outcomes</a:t>
            </a:r>
          </a:p>
        </p:txBody>
      </p:sp>
    </p:spTree>
  </p:cSld>
  <p:clrMapOvr>
    <a:masterClrMapping/>
  </p:clrMapOvr>
  <p:transition spd="med"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Key Roles in IS Project Management"/>
          <p:cNvSpPr txBox="1">
            <a:spLocks noGrp="1"/>
          </p:cNvSpPr>
          <p:nvPr>
            <p:ph type="title"/>
          </p:nvPr>
        </p:nvSpPr>
        <p:spPr>
          <a:prstGeom prst="rect">
            <a:avLst/>
          </a:prstGeom>
        </p:spPr>
        <p:txBody>
          <a:bodyPr/>
          <a:lstStyle/>
          <a:p>
            <a:r>
              <a:t>Key Roles in IS Project Management</a:t>
            </a:r>
          </a:p>
        </p:txBody>
      </p:sp>
      <p:sp>
        <p:nvSpPr>
          <p:cNvPr id="181" name="Project Manager - Responsible for overall project planning, execution, and control.…"/>
          <p:cNvSpPr txBox="1">
            <a:spLocks noGrp="1"/>
          </p:cNvSpPr>
          <p:nvPr>
            <p:ph idx="1"/>
          </p:nvPr>
        </p:nvSpPr>
        <p:spPr>
          <a:prstGeom prst="rect">
            <a:avLst/>
          </a:prstGeom>
        </p:spPr>
        <p:txBody>
          <a:bodyPr>
            <a:normAutofit fontScale="92500"/>
          </a:bodyPr>
          <a:lstStyle/>
          <a:p>
            <a:pPr>
              <a:lnSpc>
                <a:spcPct val="100000"/>
              </a:lnSpc>
              <a:spcBef>
                <a:spcPts val="0"/>
              </a:spcBef>
              <a:spcAft>
                <a:spcPts val="1200"/>
              </a:spcAft>
            </a:pPr>
            <a:r>
              <a:rPr sz="2400" dirty="0"/>
              <a:t>Project Manager - Responsible for overall project planning, execution, and control.</a:t>
            </a:r>
          </a:p>
          <a:p>
            <a:pPr>
              <a:lnSpc>
                <a:spcPct val="100000"/>
              </a:lnSpc>
              <a:spcBef>
                <a:spcPts val="0"/>
              </a:spcBef>
              <a:spcAft>
                <a:spcPts val="1200"/>
              </a:spcAft>
            </a:pPr>
            <a:r>
              <a:rPr sz="2400" dirty="0"/>
              <a:t>Business Analyst - Analyzes business requirements and translates them into project deliverables.</a:t>
            </a:r>
          </a:p>
          <a:p>
            <a:pPr>
              <a:lnSpc>
                <a:spcPct val="100000"/>
              </a:lnSpc>
              <a:spcBef>
                <a:spcPts val="0"/>
              </a:spcBef>
              <a:spcAft>
                <a:spcPts val="1200"/>
              </a:spcAft>
            </a:pPr>
            <a:r>
              <a:rPr sz="2400" dirty="0"/>
              <a:t>Systems Analyst - Designs and develops technical solutions.</a:t>
            </a:r>
          </a:p>
          <a:p>
            <a:pPr>
              <a:lnSpc>
                <a:spcPct val="100000"/>
              </a:lnSpc>
              <a:spcBef>
                <a:spcPts val="0"/>
              </a:spcBef>
              <a:spcAft>
                <a:spcPts val="1200"/>
              </a:spcAft>
            </a:pPr>
            <a:r>
              <a:rPr sz="2400" dirty="0"/>
              <a:t>Quality Assurance Analyst - Ensures project deliverables meet quality standards.</a:t>
            </a:r>
          </a:p>
          <a:p>
            <a:pPr>
              <a:lnSpc>
                <a:spcPct val="100000"/>
              </a:lnSpc>
              <a:spcBef>
                <a:spcPts val="0"/>
              </a:spcBef>
              <a:spcAft>
                <a:spcPts val="1200"/>
              </a:spcAft>
            </a:pPr>
            <a:r>
              <a:rPr sz="2400" dirty="0"/>
              <a:t>Stakeholders - Individuals or groups with an interest in the project's outcome</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Phases of IS Project Management"/>
          <p:cNvSpPr txBox="1">
            <a:spLocks noGrp="1"/>
          </p:cNvSpPr>
          <p:nvPr>
            <p:ph type="title"/>
          </p:nvPr>
        </p:nvSpPr>
        <p:spPr>
          <a:prstGeom prst="rect">
            <a:avLst/>
          </a:prstGeom>
        </p:spPr>
        <p:txBody>
          <a:bodyPr/>
          <a:lstStyle/>
          <a:p>
            <a:r>
              <a:t>Phases of IS Project Management</a:t>
            </a:r>
          </a:p>
        </p:txBody>
      </p:sp>
      <p:sp>
        <p:nvSpPr>
          <p:cNvPr id="185" name="Initiation - Defining the project scope, objectives, and stakeholders.…"/>
          <p:cNvSpPr txBox="1">
            <a:spLocks noGrp="1"/>
          </p:cNvSpPr>
          <p:nvPr>
            <p:ph idx="1"/>
          </p:nvPr>
        </p:nvSpPr>
        <p:spPr>
          <a:prstGeom prst="rect">
            <a:avLst/>
          </a:prstGeom>
        </p:spPr>
        <p:txBody>
          <a:bodyPr>
            <a:normAutofit/>
          </a:bodyPr>
          <a:lstStyle/>
          <a:p>
            <a:pPr>
              <a:lnSpc>
                <a:spcPct val="110000"/>
              </a:lnSpc>
              <a:spcBef>
                <a:spcPts val="0"/>
              </a:spcBef>
              <a:spcAft>
                <a:spcPts val="1200"/>
              </a:spcAft>
            </a:pPr>
            <a:r>
              <a:rPr dirty="0"/>
              <a:t>Initiation - Defining the project scope, objectives, and stakeholders.</a:t>
            </a:r>
          </a:p>
          <a:p>
            <a:pPr>
              <a:lnSpc>
                <a:spcPct val="110000"/>
              </a:lnSpc>
              <a:spcBef>
                <a:spcPts val="0"/>
              </a:spcBef>
              <a:spcAft>
                <a:spcPts val="1200"/>
              </a:spcAft>
            </a:pPr>
            <a:r>
              <a:rPr dirty="0"/>
              <a:t>Planning - Developing a detailed project plan, including tasks, timelines, and resource allocation.</a:t>
            </a:r>
          </a:p>
          <a:p>
            <a:pPr>
              <a:lnSpc>
                <a:spcPct val="110000"/>
              </a:lnSpc>
              <a:spcBef>
                <a:spcPts val="0"/>
              </a:spcBef>
              <a:spcAft>
                <a:spcPts val="1200"/>
              </a:spcAft>
            </a:pPr>
            <a:r>
              <a:rPr dirty="0"/>
              <a:t>Execution - Implementing the project plan and managing project activities.</a:t>
            </a:r>
          </a:p>
          <a:p>
            <a:pPr>
              <a:lnSpc>
                <a:spcPct val="110000"/>
              </a:lnSpc>
              <a:spcBef>
                <a:spcPts val="0"/>
              </a:spcBef>
              <a:spcAft>
                <a:spcPts val="1200"/>
              </a:spcAft>
            </a:pPr>
            <a:r>
              <a:rPr dirty="0"/>
              <a:t>Monitoring and Control - Tracking project progress, identifying deviations, and taking corrective actions.</a:t>
            </a:r>
          </a:p>
          <a:p>
            <a:pPr>
              <a:lnSpc>
                <a:spcPct val="110000"/>
              </a:lnSpc>
              <a:spcBef>
                <a:spcPts val="0"/>
              </a:spcBef>
              <a:spcAft>
                <a:spcPts val="1200"/>
              </a:spcAft>
            </a:pPr>
            <a:r>
              <a:rPr dirty="0"/>
              <a:t>Closure - Completing project deliverables, conducting final testing, and transitioning the system to operations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hallenges in IS Project Management"/>
          <p:cNvSpPr txBox="1">
            <a:spLocks noGrp="1"/>
          </p:cNvSpPr>
          <p:nvPr>
            <p:ph type="title"/>
          </p:nvPr>
        </p:nvSpPr>
        <p:spPr>
          <a:prstGeom prst="rect">
            <a:avLst/>
          </a:prstGeom>
        </p:spPr>
        <p:txBody>
          <a:bodyPr/>
          <a:lstStyle/>
          <a:p>
            <a:r>
              <a:t>Challenges in IS Project Management</a:t>
            </a:r>
          </a:p>
        </p:txBody>
      </p:sp>
      <p:sp>
        <p:nvSpPr>
          <p:cNvPr id="189" name="Scope Creep - Uncontrolled changes or additions to project scope.…"/>
          <p:cNvSpPr txBox="1">
            <a:spLocks noGrp="1"/>
          </p:cNvSpPr>
          <p:nvPr>
            <p:ph idx="1"/>
          </p:nvPr>
        </p:nvSpPr>
        <p:spPr>
          <a:prstGeom prst="rect">
            <a:avLst/>
          </a:prstGeom>
        </p:spPr>
        <p:txBody>
          <a:bodyPr>
            <a:normAutofit/>
          </a:bodyPr>
          <a:lstStyle/>
          <a:p>
            <a:pPr>
              <a:lnSpc>
                <a:spcPct val="100000"/>
              </a:lnSpc>
              <a:spcBef>
                <a:spcPts val="0"/>
              </a:spcBef>
              <a:spcAft>
                <a:spcPts val="1200"/>
              </a:spcAft>
            </a:pPr>
            <a:r>
              <a:rPr sz="2400" dirty="0"/>
              <a:t>Scope Creep - Uncontrolled changes or additions to project scope.</a:t>
            </a:r>
          </a:p>
          <a:p>
            <a:pPr>
              <a:lnSpc>
                <a:spcPct val="100000"/>
              </a:lnSpc>
              <a:spcBef>
                <a:spcPts val="0"/>
              </a:spcBef>
              <a:spcAft>
                <a:spcPts val="1200"/>
              </a:spcAft>
            </a:pPr>
            <a:r>
              <a:rPr sz="2400" dirty="0"/>
              <a:t>Resource Constraints - Limited availability of skilled resources.</a:t>
            </a:r>
          </a:p>
          <a:p>
            <a:pPr>
              <a:lnSpc>
                <a:spcPct val="100000"/>
              </a:lnSpc>
              <a:spcBef>
                <a:spcPts val="0"/>
              </a:spcBef>
              <a:spcAft>
                <a:spcPts val="1200"/>
              </a:spcAft>
            </a:pPr>
            <a:r>
              <a:rPr sz="2400" dirty="0"/>
              <a:t>Communication Issues - Inadequate communication between project stakeholders.</a:t>
            </a:r>
          </a:p>
          <a:p>
            <a:pPr>
              <a:lnSpc>
                <a:spcPct val="100000"/>
              </a:lnSpc>
              <a:spcBef>
                <a:spcPts val="0"/>
              </a:spcBef>
              <a:spcAft>
                <a:spcPts val="1200"/>
              </a:spcAft>
            </a:pPr>
            <a:r>
              <a:rPr sz="2400" dirty="0"/>
              <a:t>Technical Complexity - Dealing with complex technologies and integration challenges.</a:t>
            </a:r>
          </a:p>
          <a:p>
            <a:pPr>
              <a:lnSpc>
                <a:spcPct val="100000"/>
              </a:lnSpc>
              <a:spcBef>
                <a:spcPts val="0"/>
              </a:spcBef>
              <a:spcAft>
                <a:spcPts val="1200"/>
              </a:spcAft>
            </a:pPr>
            <a:r>
              <a:rPr sz="2400" dirty="0"/>
              <a:t>Risk Management - Identifying and mitigating project risks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Best Practices in IS Project Management"/>
          <p:cNvSpPr txBox="1">
            <a:spLocks noGrp="1"/>
          </p:cNvSpPr>
          <p:nvPr>
            <p:ph type="title"/>
          </p:nvPr>
        </p:nvSpPr>
        <p:spPr>
          <a:prstGeom prst="rect">
            <a:avLst/>
          </a:prstGeom>
        </p:spPr>
        <p:txBody>
          <a:bodyPr/>
          <a:lstStyle/>
          <a:p>
            <a:r>
              <a:t>Best Practices in IS Project Management</a:t>
            </a:r>
          </a:p>
        </p:txBody>
      </p:sp>
      <p:sp>
        <p:nvSpPr>
          <p:cNvPr id="193" name="Clearly define project objectives and scope.…"/>
          <p:cNvSpPr txBox="1">
            <a:spLocks noGrp="1"/>
          </p:cNvSpPr>
          <p:nvPr>
            <p:ph sz="half" idx="1"/>
          </p:nvPr>
        </p:nvSpPr>
        <p:spPr>
          <a:prstGeom prst="rect">
            <a:avLst/>
          </a:prstGeom>
        </p:spPr>
        <p:txBody>
          <a:bodyPr>
            <a:normAutofit fontScale="47500" lnSpcReduction="20000"/>
          </a:bodyPr>
          <a:lstStyle/>
          <a:p>
            <a:pPr marL="268224" indent="-268224" defTabSz="1072869">
              <a:spcBef>
                <a:spcPts val="1950"/>
              </a:spcBef>
              <a:defRPr sz="4224"/>
            </a:pPr>
            <a:r>
              <a:rPr dirty="0"/>
              <a:t>Clearly define project objectives and scope.</a:t>
            </a:r>
          </a:p>
          <a:p>
            <a:pPr marL="268224" indent="-268224" defTabSz="1072869">
              <a:spcBef>
                <a:spcPts val="1950"/>
              </a:spcBef>
              <a:defRPr sz="4224"/>
            </a:pPr>
            <a:r>
              <a:rPr dirty="0"/>
              <a:t>Develop a realistic project plan with clear milestones and deliverables.</a:t>
            </a:r>
          </a:p>
          <a:p>
            <a:pPr marL="268224" indent="-268224" defTabSz="1072869">
              <a:spcBef>
                <a:spcPts val="1950"/>
              </a:spcBef>
              <a:defRPr sz="4224"/>
            </a:pPr>
            <a:r>
              <a:rPr dirty="0"/>
              <a:t>Establish effective communication channels with project stakeholders.</a:t>
            </a:r>
          </a:p>
          <a:p>
            <a:pPr marL="268224" indent="-268224" defTabSz="1072869">
              <a:spcBef>
                <a:spcPts val="1950"/>
              </a:spcBef>
              <a:defRPr sz="4224"/>
            </a:pPr>
            <a:r>
              <a:rPr dirty="0"/>
              <a:t>Regularly monitor and track project progress against the plan.</a:t>
            </a:r>
          </a:p>
        </p:txBody>
      </p:sp>
      <p:sp>
        <p:nvSpPr>
          <p:cNvPr id="2" name="Content Placeholder 1">
            <a:extLst>
              <a:ext uri="{FF2B5EF4-FFF2-40B4-BE49-F238E27FC236}">
                <a16:creationId xmlns:a16="http://schemas.microsoft.com/office/drawing/2014/main" id="{C4259CCB-13CE-1340-9369-CF8247B6229C}"/>
              </a:ext>
            </a:extLst>
          </p:cNvPr>
          <p:cNvSpPr>
            <a:spLocks noGrp="1"/>
          </p:cNvSpPr>
          <p:nvPr>
            <p:ph sz="half" idx="2"/>
          </p:nvPr>
        </p:nvSpPr>
        <p:spPr/>
        <p:txBody>
          <a:bodyPr>
            <a:normAutofit fontScale="47500" lnSpcReduction="20000"/>
          </a:bodyPr>
          <a:lstStyle/>
          <a:p>
            <a:pPr marL="268224" indent="-268224" defTabSz="1072869">
              <a:spcBef>
                <a:spcPts val="1950"/>
              </a:spcBef>
              <a:defRPr sz="4224"/>
            </a:pPr>
            <a:r>
              <a:rPr lang="en-US" dirty="0"/>
              <a:t>Proactively manage project risks and issues.</a:t>
            </a:r>
          </a:p>
          <a:p>
            <a:pPr marL="268224" indent="-268224" defTabSz="1072869">
              <a:spcBef>
                <a:spcPts val="1950"/>
              </a:spcBef>
              <a:defRPr sz="4224"/>
            </a:pPr>
            <a:r>
              <a:rPr lang="en-US" dirty="0"/>
              <a:t>Foster collaboration and teamwork among project team members.</a:t>
            </a:r>
          </a:p>
          <a:p>
            <a:pPr marL="268224" indent="-268224" defTabSz="1072869">
              <a:spcBef>
                <a:spcPts val="1950"/>
              </a:spcBef>
              <a:defRPr sz="4224"/>
            </a:pPr>
            <a:r>
              <a:rPr lang="en-US" dirty="0"/>
              <a:t>Conduct thorough testing and quality assurance activities.</a:t>
            </a:r>
          </a:p>
          <a:p>
            <a:pPr marL="268224" indent="-268224" defTabSz="1072869">
              <a:spcBef>
                <a:spcPts val="1950"/>
              </a:spcBef>
              <a:defRPr sz="4224"/>
            </a:pPr>
            <a:r>
              <a:rPr lang="en-US" dirty="0"/>
              <a:t>Document and learn from project lessons for future improvements</a:t>
            </a:r>
          </a:p>
          <a:p>
            <a:endParaRPr lang="en-US"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Benefits of Effective IS Project Management"/>
          <p:cNvSpPr txBox="1">
            <a:spLocks noGrp="1"/>
          </p:cNvSpPr>
          <p:nvPr>
            <p:ph type="title"/>
          </p:nvPr>
        </p:nvSpPr>
        <p:spPr>
          <a:prstGeom prst="rect">
            <a:avLst/>
          </a:prstGeom>
        </p:spPr>
        <p:txBody>
          <a:bodyPr/>
          <a:lstStyle/>
          <a:p>
            <a:r>
              <a:t>Benefits of Effective IS Project Management</a:t>
            </a:r>
          </a:p>
        </p:txBody>
      </p:sp>
      <p:sp>
        <p:nvSpPr>
          <p:cNvPr id="197" name="Successful project delivery within budget and timeline.…"/>
          <p:cNvSpPr txBox="1">
            <a:spLocks noGrp="1"/>
          </p:cNvSpPr>
          <p:nvPr>
            <p:ph idx="1"/>
          </p:nvPr>
        </p:nvSpPr>
        <p:spPr>
          <a:prstGeom prst="rect">
            <a:avLst/>
          </a:prstGeom>
        </p:spPr>
        <p:txBody>
          <a:bodyPr>
            <a:normAutofit/>
          </a:bodyPr>
          <a:lstStyle/>
          <a:p>
            <a:pPr>
              <a:lnSpc>
                <a:spcPct val="100000"/>
              </a:lnSpc>
              <a:spcBef>
                <a:spcPts val="0"/>
              </a:spcBef>
              <a:spcAft>
                <a:spcPts val="1200"/>
              </a:spcAft>
            </a:pPr>
            <a:r>
              <a:rPr sz="2400" dirty="0"/>
              <a:t> Successful project delivery within budget and timeline.</a:t>
            </a:r>
          </a:p>
          <a:p>
            <a:pPr>
              <a:lnSpc>
                <a:spcPct val="100000"/>
              </a:lnSpc>
              <a:spcBef>
                <a:spcPts val="0"/>
              </a:spcBef>
              <a:spcAft>
                <a:spcPts val="1200"/>
              </a:spcAft>
            </a:pPr>
            <a:r>
              <a:rPr sz="2400" dirty="0"/>
              <a:t>Alignment of project outcomes with business objectives.</a:t>
            </a:r>
          </a:p>
          <a:p>
            <a:pPr>
              <a:lnSpc>
                <a:spcPct val="100000"/>
              </a:lnSpc>
              <a:spcBef>
                <a:spcPts val="0"/>
              </a:spcBef>
              <a:spcAft>
                <a:spcPts val="1200"/>
              </a:spcAft>
            </a:pPr>
            <a:r>
              <a:rPr sz="2400" dirty="0"/>
              <a:t>Improved stakeholder satisfaction.</a:t>
            </a:r>
          </a:p>
          <a:p>
            <a:pPr>
              <a:lnSpc>
                <a:spcPct val="100000"/>
              </a:lnSpc>
              <a:spcBef>
                <a:spcPts val="0"/>
              </a:spcBef>
              <a:spcAft>
                <a:spcPts val="1200"/>
              </a:spcAft>
            </a:pPr>
            <a:r>
              <a:rPr sz="2400" dirty="0"/>
              <a:t>Enhanced quality and reliability of information systems.</a:t>
            </a:r>
          </a:p>
          <a:p>
            <a:pPr>
              <a:lnSpc>
                <a:spcPct val="100000"/>
              </a:lnSpc>
              <a:spcBef>
                <a:spcPts val="0"/>
              </a:spcBef>
              <a:spcAft>
                <a:spcPts val="1200"/>
              </a:spcAft>
            </a:pPr>
            <a:r>
              <a:rPr sz="2400" dirty="0"/>
              <a:t>Efficient utilization of resources.</a:t>
            </a:r>
          </a:p>
          <a:p>
            <a:pPr>
              <a:lnSpc>
                <a:spcPct val="100000"/>
              </a:lnSpc>
              <a:spcBef>
                <a:spcPts val="0"/>
              </a:spcBef>
              <a:spcAft>
                <a:spcPts val="1200"/>
              </a:spcAft>
            </a:pPr>
            <a:r>
              <a:rPr sz="2400" dirty="0"/>
              <a:t>Increased organizational agility and competitiveness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Author and Date"/>
          <p:cNvSpPr txBox="1">
            <a:spLocks noGrp="1"/>
          </p:cNvSpPr>
          <p:nvPr>
            <p:ph type="body" idx="21"/>
          </p:nvPr>
        </p:nvSpPr>
        <p:spPr>
          <a:xfrm>
            <a:off x="600670" y="5775819"/>
            <a:ext cx="10985502" cy="318490"/>
          </a:xfrm>
          <a:prstGeom prst="rect">
            <a:avLst/>
          </a:prstGeom>
        </p:spPr>
        <p:txBody>
          <a:bodyPr>
            <a:normAutofit fontScale="92500" lnSpcReduction="20000"/>
          </a:bodyPr>
          <a:lstStyle/>
          <a:p>
            <a:endParaRPr/>
          </a:p>
        </p:txBody>
      </p:sp>
      <p:sp>
        <p:nvSpPr>
          <p:cNvPr id="200" name="Any questions?"/>
          <p:cNvSpPr txBox="1">
            <a:spLocks noGrp="1"/>
          </p:cNvSpPr>
          <p:nvPr>
            <p:ph type="ctrTitle"/>
          </p:nvPr>
        </p:nvSpPr>
        <p:spPr>
          <a:prstGeom prst="rect">
            <a:avLst/>
          </a:prstGeom>
        </p:spPr>
        <p:txBody>
          <a:bodyPr/>
          <a:lstStyle/>
          <a:p>
            <a:r>
              <a:t>Any questions?</a:t>
            </a:r>
          </a:p>
        </p:txBody>
      </p:sp>
      <p:sp>
        <p:nvSpPr>
          <p:cNvPr id="201" name="Feel free to ask your questions"/>
          <p:cNvSpPr txBox="1">
            <a:spLocks noGrp="1"/>
          </p:cNvSpPr>
          <p:nvPr>
            <p:ph type="subTitle" sz="quarter" idx="1"/>
          </p:nvPr>
        </p:nvSpPr>
        <p:spPr>
          <a:prstGeom prst="rect">
            <a:avLst/>
          </a:prstGeom>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pter 2 IS OER PowerPoint Slides " id="{D181EF2E-BFD7-354D-9E94-558C3353A89E}" vid="{63B57268-C12D-1244-B856-AFA1408EAFCF}"/>
    </a:ext>
  </a:extLst>
</a:theme>
</file>

<file path=docProps/app.xml><?xml version="1.0" encoding="utf-8"?>
<Properties xmlns="http://schemas.openxmlformats.org/officeDocument/2006/extended-properties" xmlns:vt="http://schemas.openxmlformats.org/officeDocument/2006/docPropsVTypes">
  <Template>Gallery</Template>
  <TotalTime>3</TotalTime>
  <Words>365</Words>
  <Application>Microsoft Macintosh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IS Project Management</vt:lpstr>
      <vt:lpstr>What is IS Project Management?</vt:lpstr>
      <vt:lpstr>Key Roles in IS Project Management</vt:lpstr>
      <vt:lpstr>Phases of IS Project Management</vt:lpstr>
      <vt:lpstr>Challenges in IS Project Management</vt:lpstr>
      <vt:lpstr>Best Practices in IS Project Management</vt:lpstr>
      <vt:lpstr>Benefits of Effective IS Project Management</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Project Management</dc:title>
  <dc:creator>Roy Wood</dc:creator>
  <cp:lastModifiedBy>Roy Wood</cp:lastModifiedBy>
  <cp:revision>1</cp:revision>
  <dcterms:created xsi:type="dcterms:W3CDTF">2024-01-27T16:23:47Z</dcterms:created>
  <dcterms:modified xsi:type="dcterms:W3CDTF">2024-01-27T16:26:55Z</dcterms:modified>
</cp:coreProperties>
</file>