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4" d="100"/>
          <a:sy n="124"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1962384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5"/>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0732302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1/27/24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1/27/24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Author and Date"/>
          <p:cNvSpPr txBox="1">
            <a:spLocks noGrp="1"/>
          </p:cNvSpPr>
          <p:nvPr>
            <p:ph type="body" idx="21"/>
          </p:nvPr>
        </p:nvSpPr>
        <p:spPr>
          <a:prstGeom prst="rect">
            <a:avLst/>
          </a:prstGeom>
        </p:spPr>
        <p:txBody>
          <a:bodyPr>
            <a:normAutofit fontScale="92500" lnSpcReduction="20000"/>
          </a:bodyPr>
          <a:lstStyle/>
          <a:p>
            <a:endParaRPr/>
          </a:p>
        </p:txBody>
      </p:sp>
      <p:sp>
        <p:nvSpPr>
          <p:cNvPr id="172" name="Emerging Trends in IS"/>
          <p:cNvSpPr txBox="1">
            <a:spLocks noGrp="1"/>
          </p:cNvSpPr>
          <p:nvPr>
            <p:ph type="ctrTitle"/>
          </p:nvPr>
        </p:nvSpPr>
        <p:spPr>
          <a:prstGeom prst="rect">
            <a:avLst/>
          </a:prstGeom>
        </p:spPr>
        <p:txBody>
          <a:bodyPr/>
          <a:lstStyle/>
          <a:p>
            <a:r>
              <a:t>Emerging Trends in IS</a:t>
            </a:r>
          </a:p>
        </p:txBody>
      </p:sp>
      <p:sp>
        <p:nvSpPr>
          <p:cNvPr id="173" name="Username"/>
          <p:cNvSpPr txBox="1">
            <a:spLocks noGrp="1"/>
          </p:cNvSpPr>
          <p:nvPr>
            <p:ph type="subTitle" sz="quarter" idx="1"/>
          </p:nvPr>
        </p:nvSpPr>
        <p:spPr>
          <a:prstGeom prst="rect">
            <a:avLst/>
          </a:prstGeom>
        </p:spPr>
        <p:txBody>
          <a:bodyPr/>
          <a:lstStyle/>
          <a:p>
            <a:r>
              <a:t>Username</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Author and Date"/>
          <p:cNvSpPr txBox="1">
            <a:spLocks noGrp="1"/>
          </p:cNvSpPr>
          <p:nvPr>
            <p:ph type="body" idx="21"/>
          </p:nvPr>
        </p:nvSpPr>
        <p:spPr>
          <a:xfrm>
            <a:off x="600670" y="5775819"/>
            <a:ext cx="10985502" cy="318490"/>
          </a:xfrm>
          <a:prstGeom prst="rect">
            <a:avLst/>
          </a:prstGeom>
        </p:spPr>
        <p:txBody>
          <a:bodyPr>
            <a:normAutofit fontScale="92500" lnSpcReduction="20000"/>
          </a:bodyPr>
          <a:lstStyle/>
          <a:p>
            <a:endParaRPr/>
          </a:p>
        </p:txBody>
      </p:sp>
      <p:sp>
        <p:nvSpPr>
          <p:cNvPr id="208" name="Any questions?"/>
          <p:cNvSpPr txBox="1">
            <a:spLocks noGrp="1"/>
          </p:cNvSpPr>
          <p:nvPr>
            <p:ph type="ctrTitle"/>
          </p:nvPr>
        </p:nvSpPr>
        <p:spPr>
          <a:prstGeom prst="rect">
            <a:avLst/>
          </a:prstGeom>
        </p:spPr>
        <p:txBody>
          <a:bodyPr/>
          <a:lstStyle/>
          <a:p>
            <a:r>
              <a:t>Any questions?</a:t>
            </a:r>
          </a:p>
        </p:txBody>
      </p:sp>
      <p:sp>
        <p:nvSpPr>
          <p:cNvPr id="209" name="Feel free to ask your questions"/>
          <p:cNvSpPr txBox="1">
            <a:spLocks noGrp="1"/>
          </p:cNvSpPr>
          <p:nvPr>
            <p:ph type="subTitle" sz="quarter" idx="1"/>
          </p:nvPr>
        </p:nvSpPr>
        <p:spPr>
          <a:prstGeom prst="rect">
            <a:avLst/>
          </a:prstGeom>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Introduction to Emerging Trends in IS"/>
          <p:cNvSpPr txBox="1">
            <a:spLocks noGrp="1"/>
          </p:cNvSpPr>
          <p:nvPr>
            <p:ph type="title"/>
          </p:nvPr>
        </p:nvSpPr>
        <p:spPr>
          <a:prstGeom prst="rect">
            <a:avLst/>
          </a:prstGeom>
        </p:spPr>
        <p:txBody>
          <a:bodyPr/>
          <a:lstStyle/>
          <a:p>
            <a:r>
              <a:t>Introduction to Emerging Trends in IS</a:t>
            </a:r>
          </a:p>
        </p:txBody>
      </p:sp>
      <p:sp>
        <p:nvSpPr>
          <p:cNvPr id="177" name="Information Systems (IS) play a crucial role in organizations and society. As technology continues to advance, new trends emerge in the field of IS. These emerging trends have the potential to revolutionize the way organizations operate and interact with"/>
          <p:cNvSpPr txBox="1">
            <a:spLocks noGrp="1"/>
          </p:cNvSpPr>
          <p:nvPr>
            <p:ph idx="1"/>
          </p:nvPr>
        </p:nvSpPr>
        <p:spPr>
          <a:prstGeom prst="rect">
            <a:avLst/>
          </a:prstGeom>
        </p:spPr>
        <p:txBody>
          <a:bodyPr>
            <a:normAutofit fontScale="70000" lnSpcReduction="20000"/>
          </a:bodyPr>
          <a:lstStyle>
            <a:lvl1pPr defTabSz="586104">
              <a:defRPr sz="3905"/>
            </a:lvl1pPr>
          </a:lstStyle>
          <a:p>
            <a:pPr>
              <a:spcBef>
                <a:spcPts val="0"/>
              </a:spcBef>
              <a:spcAft>
                <a:spcPts val="1200"/>
              </a:spcAft>
            </a:pPr>
            <a:r>
              <a:rPr dirty="0"/>
              <a:t>Information Systems (IS) play a crucial role in organizations and society. </a:t>
            </a:r>
            <a:endParaRPr lang="en-US" dirty="0"/>
          </a:p>
          <a:p>
            <a:pPr>
              <a:spcBef>
                <a:spcPts val="0"/>
              </a:spcBef>
              <a:spcAft>
                <a:spcPts val="1200"/>
              </a:spcAft>
            </a:pPr>
            <a:r>
              <a:rPr dirty="0"/>
              <a:t>As technology continues to advance, new trends emerge in the field of IS. </a:t>
            </a:r>
            <a:endParaRPr lang="en-US" dirty="0"/>
          </a:p>
          <a:p>
            <a:pPr>
              <a:spcBef>
                <a:spcPts val="0"/>
              </a:spcBef>
              <a:spcAft>
                <a:spcPts val="1200"/>
              </a:spcAft>
            </a:pPr>
            <a:r>
              <a:rPr dirty="0"/>
              <a:t>These emerging trends have the potential to revolutionize the way organizations operate and interact with their stakeholders</a:t>
            </a:r>
          </a:p>
        </p:txBody>
      </p:sp>
    </p:spTree>
  </p:cSld>
  <p:clrMapOvr>
    <a:masterClrMapping/>
  </p:clrMapOvr>
  <p:transition spd="med" advClick="0" advTm="2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Artificial Intelligence (AI) and Machine Learning (ML)"/>
          <p:cNvSpPr txBox="1">
            <a:spLocks noGrp="1"/>
          </p:cNvSpPr>
          <p:nvPr>
            <p:ph type="title"/>
          </p:nvPr>
        </p:nvSpPr>
        <p:spPr>
          <a:prstGeom prst="rect">
            <a:avLst/>
          </a:prstGeom>
        </p:spPr>
        <p:txBody>
          <a:bodyPr/>
          <a:lstStyle/>
          <a:p>
            <a:r>
              <a:t>Artificial Intelligence (AI) and Machine Learning (ML)</a:t>
            </a:r>
          </a:p>
        </p:txBody>
      </p:sp>
      <p:sp>
        <p:nvSpPr>
          <p:cNvPr id="181" name="AI and ML are rapidly advancing fields within IS. AI refers to the development of computer systems that can perform tasks that would normally require human intelligence. ML, on the other hand, focuses on the development of algorithms that allow computers"/>
          <p:cNvSpPr txBox="1">
            <a:spLocks noGrp="1"/>
          </p:cNvSpPr>
          <p:nvPr>
            <p:ph idx="1"/>
          </p:nvPr>
        </p:nvSpPr>
        <p:spPr>
          <a:prstGeom prst="rect">
            <a:avLst/>
          </a:prstGeom>
        </p:spPr>
        <p:txBody>
          <a:bodyPr>
            <a:normAutofit fontScale="92500" lnSpcReduction="20000"/>
          </a:bodyPr>
          <a:lstStyle>
            <a:lvl1pPr defTabSz="437514">
              <a:defRPr sz="2914"/>
            </a:lvl1pPr>
          </a:lstStyle>
          <a:p>
            <a:pPr>
              <a:spcBef>
                <a:spcPts val="0"/>
              </a:spcBef>
              <a:spcAft>
                <a:spcPts val="1200"/>
              </a:spcAft>
            </a:pPr>
            <a:r>
              <a:rPr dirty="0"/>
              <a:t>AI refers to the development of computer systems that can perform tasks that would normally require human intelligence. </a:t>
            </a:r>
            <a:endParaRPr lang="en-US" dirty="0"/>
          </a:p>
          <a:p>
            <a:pPr>
              <a:spcBef>
                <a:spcPts val="0"/>
              </a:spcBef>
              <a:spcAft>
                <a:spcPts val="1200"/>
              </a:spcAft>
            </a:pPr>
            <a:r>
              <a:rPr dirty="0"/>
              <a:t>ML, on the other hand, focuses on the development of algorithms that allow computers to learn and improve from experience without being explicitly programmed. </a:t>
            </a:r>
            <a:endParaRPr lang="en-US" dirty="0"/>
          </a:p>
          <a:p>
            <a:pPr>
              <a:spcBef>
                <a:spcPts val="0"/>
              </a:spcBef>
              <a:spcAft>
                <a:spcPts val="1200"/>
              </a:spcAft>
            </a:pPr>
            <a:r>
              <a:rPr dirty="0"/>
              <a:t>These technologies have the potential to automate and optimize various business processes and decision-making</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Internet of Things (IoT)"/>
          <p:cNvSpPr txBox="1">
            <a:spLocks noGrp="1"/>
          </p:cNvSpPr>
          <p:nvPr>
            <p:ph type="title"/>
          </p:nvPr>
        </p:nvSpPr>
        <p:spPr>
          <a:prstGeom prst="rect">
            <a:avLst/>
          </a:prstGeom>
        </p:spPr>
        <p:txBody>
          <a:bodyPr/>
          <a:lstStyle/>
          <a:p>
            <a:r>
              <a:t>Internet of Things (IoT)</a:t>
            </a:r>
          </a:p>
        </p:txBody>
      </p:sp>
      <p:sp>
        <p:nvSpPr>
          <p:cNvPr id="185" name="IoT refers to the network of physical devices, vehicles, appliances, and other objects embedded with sensors, software, and connectivity, enabling them to collect and exchange data. This trend has the potential to revolutionize various industries, includ"/>
          <p:cNvSpPr txBox="1">
            <a:spLocks noGrp="1"/>
          </p:cNvSpPr>
          <p:nvPr>
            <p:ph idx="1"/>
          </p:nvPr>
        </p:nvSpPr>
        <p:spPr>
          <a:prstGeom prst="rect">
            <a:avLst/>
          </a:prstGeom>
        </p:spPr>
        <p:txBody>
          <a:bodyPr>
            <a:normAutofit fontScale="92500" lnSpcReduction="20000"/>
          </a:bodyPr>
          <a:lstStyle>
            <a:lvl1pPr defTabSz="437514">
              <a:defRPr sz="2914"/>
            </a:lvl1pPr>
          </a:lstStyle>
          <a:p>
            <a:pPr>
              <a:spcBef>
                <a:spcPts val="0"/>
              </a:spcBef>
              <a:spcAft>
                <a:spcPts val="1200"/>
              </a:spcAft>
            </a:pPr>
            <a:r>
              <a:rPr dirty="0"/>
              <a:t>IoT refers to the network of physical devices, vehicles, appliances, and other objects embedded with sensors, software, and connectivity, enabling them to collect and exchange data. </a:t>
            </a:r>
            <a:endParaRPr lang="en-US" dirty="0"/>
          </a:p>
          <a:p>
            <a:pPr>
              <a:spcBef>
                <a:spcPts val="0"/>
              </a:spcBef>
              <a:spcAft>
                <a:spcPts val="1200"/>
              </a:spcAft>
            </a:pPr>
            <a:r>
              <a:rPr dirty="0"/>
              <a:t>This trend has the potential to revolutionize various industries, including healthcare, transportation, and manufacturing. </a:t>
            </a:r>
            <a:endParaRPr lang="en-US" dirty="0"/>
          </a:p>
          <a:p>
            <a:pPr>
              <a:spcBef>
                <a:spcPts val="0"/>
              </a:spcBef>
              <a:spcAft>
                <a:spcPts val="1200"/>
              </a:spcAft>
            </a:pPr>
            <a:r>
              <a:rPr dirty="0"/>
              <a:t>With IoT, organizations can collect real-time data, improve operational efficiency, and provide personalized services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Big Data and Analytics"/>
          <p:cNvSpPr txBox="1">
            <a:spLocks noGrp="1"/>
          </p:cNvSpPr>
          <p:nvPr>
            <p:ph type="title"/>
          </p:nvPr>
        </p:nvSpPr>
        <p:spPr>
          <a:prstGeom prst="rect">
            <a:avLst/>
          </a:prstGeom>
        </p:spPr>
        <p:txBody>
          <a:bodyPr/>
          <a:lstStyle/>
          <a:p>
            <a:r>
              <a:t>Big Data and Analytics</a:t>
            </a:r>
          </a:p>
        </p:txBody>
      </p:sp>
      <p:sp>
        <p:nvSpPr>
          <p:cNvPr id="189" name="The proliferation of digital data has led to the emergence of big data. Big data refers to large and complex datasets that cannot be easily managed or analyzed using traditional data processing techniques. Analytics, on the other hand, involves the use o"/>
          <p:cNvSpPr txBox="1">
            <a:spLocks noGrp="1"/>
          </p:cNvSpPr>
          <p:nvPr>
            <p:ph idx="1"/>
          </p:nvPr>
        </p:nvSpPr>
        <p:spPr>
          <a:xfrm>
            <a:off x="1451579" y="2015732"/>
            <a:ext cx="9603275" cy="3768619"/>
          </a:xfrm>
          <a:prstGeom prst="rect">
            <a:avLst/>
          </a:prstGeom>
        </p:spPr>
        <p:txBody>
          <a:bodyPr>
            <a:normAutofit fontScale="85000" lnSpcReduction="20000"/>
          </a:bodyPr>
          <a:lstStyle>
            <a:lvl1pPr defTabSz="437514">
              <a:defRPr sz="2914"/>
            </a:lvl1pPr>
          </a:lstStyle>
          <a:p>
            <a:pPr>
              <a:spcBef>
                <a:spcPts val="0"/>
              </a:spcBef>
              <a:spcAft>
                <a:spcPts val="1200"/>
              </a:spcAft>
            </a:pPr>
            <a:r>
              <a:rPr dirty="0"/>
              <a:t>The proliferation of digital data has led to the emergence of big data. </a:t>
            </a:r>
            <a:endParaRPr lang="en-US" dirty="0"/>
          </a:p>
          <a:p>
            <a:pPr>
              <a:spcBef>
                <a:spcPts val="0"/>
              </a:spcBef>
              <a:spcAft>
                <a:spcPts val="1200"/>
              </a:spcAft>
            </a:pPr>
            <a:r>
              <a:rPr dirty="0"/>
              <a:t>Big data refers to large and complex datasets that cannot be easily managed or analyzed using traditional data processing techniques. </a:t>
            </a:r>
            <a:endParaRPr lang="en-US" dirty="0"/>
          </a:p>
          <a:p>
            <a:pPr>
              <a:spcBef>
                <a:spcPts val="0"/>
              </a:spcBef>
              <a:spcAft>
                <a:spcPts val="1200"/>
              </a:spcAft>
            </a:pPr>
            <a:r>
              <a:rPr dirty="0"/>
              <a:t>Analytics, on the other hand, involves the use of statistical and quantitative methods to uncover patterns, insights, and trends from data. </a:t>
            </a:r>
            <a:endParaRPr lang="en-US" dirty="0"/>
          </a:p>
          <a:p>
            <a:pPr>
              <a:spcBef>
                <a:spcPts val="0"/>
              </a:spcBef>
              <a:spcAft>
                <a:spcPts val="1200"/>
              </a:spcAft>
            </a:pPr>
            <a:r>
              <a:rPr dirty="0"/>
              <a:t>Big data and analytics enable organizations to make data-driven decisions, identify opportunities, and gain a competitive advantage</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loud Computing"/>
          <p:cNvSpPr txBox="1">
            <a:spLocks noGrp="1"/>
          </p:cNvSpPr>
          <p:nvPr>
            <p:ph type="title"/>
          </p:nvPr>
        </p:nvSpPr>
        <p:spPr>
          <a:prstGeom prst="rect">
            <a:avLst/>
          </a:prstGeom>
        </p:spPr>
        <p:txBody>
          <a:bodyPr/>
          <a:lstStyle/>
          <a:p>
            <a:r>
              <a:t>Cloud Computing</a:t>
            </a:r>
          </a:p>
        </p:txBody>
      </p:sp>
      <p:sp>
        <p:nvSpPr>
          <p:cNvPr id="193" name="Cloud computing involves the delivery of computing services, including storage, servers, databases, software, and analytics, over the internet. This trend allows organizations to access and use resources on-demand, without the need for upfront infrastruc"/>
          <p:cNvSpPr txBox="1">
            <a:spLocks noGrp="1"/>
          </p:cNvSpPr>
          <p:nvPr>
            <p:ph idx="1"/>
          </p:nvPr>
        </p:nvSpPr>
        <p:spPr>
          <a:prstGeom prst="rect">
            <a:avLst/>
          </a:prstGeom>
        </p:spPr>
        <p:txBody>
          <a:bodyPr>
            <a:normAutofit fontScale="92500" lnSpcReduction="20000"/>
          </a:bodyPr>
          <a:lstStyle>
            <a:lvl1pPr defTabSz="437514">
              <a:defRPr sz="2914"/>
            </a:lvl1pPr>
          </a:lstStyle>
          <a:p>
            <a:pPr>
              <a:spcBef>
                <a:spcPts val="0"/>
              </a:spcBef>
              <a:spcAft>
                <a:spcPts val="1200"/>
              </a:spcAft>
            </a:pPr>
            <a:r>
              <a:rPr dirty="0"/>
              <a:t>Cloud computing involves the delivery of computing services, including storage, servers, databases, software, and analytics, over the internet. </a:t>
            </a:r>
            <a:endParaRPr lang="en-US" dirty="0"/>
          </a:p>
          <a:p>
            <a:pPr>
              <a:spcBef>
                <a:spcPts val="0"/>
              </a:spcBef>
              <a:spcAft>
                <a:spcPts val="1200"/>
              </a:spcAft>
            </a:pPr>
            <a:r>
              <a:rPr dirty="0"/>
              <a:t>This trend allows organizations to access and use resources on-demand, without the need for upfront infrastructure investment. </a:t>
            </a:r>
            <a:endParaRPr lang="en-US" dirty="0"/>
          </a:p>
          <a:p>
            <a:pPr>
              <a:spcBef>
                <a:spcPts val="0"/>
              </a:spcBef>
              <a:spcAft>
                <a:spcPts val="1200"/>
              </a:spcAft>
            </a:pPr>
            <a:r>
              <a:rPr dirty="0"/>
              <a:t>Cloud computing offers scalability, flexibility, and cost savings, making it an attractive option for organizations of all sizes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ybersecurity"/>
          <p:cNvSpPr txBox="1">
            <a:spLocks noGrp="1"/>
          </p:cNvSpPr>
          <p:nvPr>
            <p:ph type="title"/>
          </p:nvPr>
        </p:nvSpPr>
        <p:spPr>
          <a:prstGeom prst="rect">
            <a:avLst/>
          </a:prstGeom>
        </p:spPr>
        <p:txBody>
          <a:bodyPr/>
          <a:lstStyle/>
          <a:p>
            <a:r>
              <a:t>Cybersecurity</a:t>
            </a:r>
          </a:p>
        </p:txBody>
      </p:sp>
      <p:sp>
        <p:nvSpPr>
          <p:cNvPr id="197" name="With the increasing reliance on technology and digital systems, cybersecurity has become a critical concern for organizations. Cybersecurity involves the protection of computer systems, networks, and data from unauthorized access, theft, and damage. Emer"/>
          <p:cNvSpPr txBox="1">
            <a:spLocks noGrp="1"/>
          </p:cNvSpPr>
          <p:nvPr>
            <p:ph idx="1"/>
          </p:nvPr>
        </p:nvSpPr>
        <p:spPr>
          <a:prstGeom prst="rect">
            <a:avLst/>
          </a:prstGeom>
        </p:spPr>
        <p:txBody>
          <a:bodyPr>
            <a:normAutofit fontScale="92500" lnSpcReduction="20000"/>
          </a:bodyPr>
          <a:lstStyle>
            <a:lvl1pPr defTabSz="437514">
              <a:defRPr sz="2914"/>
            </a:lvl1pPr>
          </a:lstStyle>
          <a:p>
            <a:pPr>
              <a:spcBef>
                <a:spcPts val="0"/>
              </a:spcBef>
              <a:spcAft>
                <a:spcPts val="1200"/>
              </a:spcAft>
            </a:pPr>
            <a:r>
              <a:rPr dirty="0"/>
              <a:t>With the increasing reliance on technology and digital systems, cybersecurity has become a critical concern for organizations. </a:t>
            </a:r>
            <a:endParaRPr lang="en-US" dirty="0"/>
          </a:p>
          <a:p>
            <a:pPr>
              <a:spcBef>
                <a:spcPts val="0"/>
              </a:spcBef>
              <a:spcAft>
                <a:spcPts val="1200"/>
              </a:spcAft>
            </a:pPr>
            <a:r>
              <a:rPr dirty="0"/>
              <a:t>Cybersecurity involves the protection of computer systems, networks, and data from unauthorized access, theft, and damage. </a:t>
            </a:r>
            <a:endParaRPr lang="en-US" dirty="0"/>
          </a:p>
          <a:p>
            <a:pPr>
              <a:spcBef>
                <a:spcPts val="0"/>
              </a:spcBef>
              <a:spcAft>
                <a:spcPts val="1200"/>
              </a:spcAft>
            </a:pPr>
            <a:r>
              <a:rPr dirty="0"/>
              <a:t>Emerging trends in cybersecurity include advanced threat detection, artificial intelligence-based security systems, and blockchain technology for secure transactions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Ethical and Social Implications"/>
          <p:cNvSpPr txBox="1">
            <a:spLocks noGrp="1"/>
          </p:cNvSpPr>
          <p:nvPr>
            <p:ph type="title"/>
          </p:nvPr>
        </p:nvSpPr>
        <p:spPr>
          <a:prstGeom prst="rect">
            <a:avLst/>
          </a:prstGeom>
        </p:spPr>
        <p:txBody>
          <a:bodyPr/>
          <a:lstStyle/>
          <a:p>
            <a:r>
              <a:t>Ethical and Social Implications</a:t>
            </a:r>
          </a:p>
        </p:txBody>
      </p:sp>
      <p:sp>
        <p:nvSpPr>
          <p:cNvPr id="201" name="As IS technologies continue to evolve, ethical and social implications arise. Issues such as privacy, data security, job displacement, and algorithmic bias need to be addressed. Organizations and policymakers must consider the potential impact of emergin"/>
          <p:cNvSpPr txBox="1">
            <a:spLocks noGrp="1"/>
          </p:cNvSpPr>
          <p:nvPr>
            <p:ph idx="1"/>
          </p:nvPr>
        </p:nvSpPr>
        <p:spPr>
          <a:prstGeom prst="rect">
            <a:avLst/>
          </a:prstGeom>
        </p:spPr>
        <p:txBody>
          <a:bodyPr>
            <a:normAutofit fontScale="92500" lnSpcReduction="20000"/>
          </a:bodyPr>
          <a:lstStyle>
            <a:lvl1pPr defTabSz="437514">
              <a:defRPr sz="2914"/>
            </a:lvl1pPr>
          </a:lstStyle>
          <a:p>
            <a:pPr>
              <a:lnSpc>
                <a:spcPct val="110000"/>
              </a:lnSpc>
              <a:spcBef>
                <a:spcPts val="0"/>
              </a:spcBef>
              <a:spcAft>
                <a:spcPts val="1200"/>
              </a:spcAft>
            </a:pPr>
            <a:r>
              <a:rPr dirty="0"/>
              <a:t>As IS technologies continue to evolve, ethical and social implications arise. </a:t>
            </a:r>
            <a:endParaRPr lang="en-US" dirty="0"/>
          </a:p>
          <a:p>
            <a:pPr>
              <a:lnSpc>
                <a:spcPct val="110000"/>
              </a:lnSpc>
              <a:spcBef>
                <a:spcPts val="0"/>
              </a:spcBef>
              <a:spcAft>
                <a:spcPts val="1200"/>
              </a:spcAft>
            </a:pPr>
            <a:r>
              <a:rPr dirty="0"/>
              <a:t>Issues such as privacy, data security, job displacement, and algorithmic bias need to be addressed. </a:t>
            </a:r>
            <a:endParaRPr lang="en-US" dirty="0"/>
          </a:p>
          <a:p>
            <a:pPr>
              <a:lnSpc>
                <a:spcPct val="110000"/>
              </a:lnSpc>
              <a:spcBef>
                <a:spcPts val="0"/>
              </a:spcBef>
              <a:spcAft>
                <a:spcPts val="1200"/>
              </a:spcAft>
            </a:pPr>
            <a:r>
              <a:rPr dirty="0"/>
              <a:t>Organizations and policymakers must consider the potential impact of emerging IS trends on individuals, society, and the environment and ensure responsible and ethical use of these technologies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Conclusion"/>
          <p:cNvSpPr txBox="1">
            <a:spLocks noGrp="1"/>
          </p:cNvSpPr>
          <p:nvPr>
            <p:ph type="title"/>
          </p:nvPr>
        </p:nvSpPr>
        <p:spPr>
          <a:prstGeom prst="rect">
            <a:avLst/>
          </a:prstGeom>
        </p:spPr>
        <p:txBody>
          <a:bodyPr/>
          <a:lstStyle/>
          <a:p>
            <a:r>
              <a:t>Conclusion</a:t>
            </a:r>
          </a:p>
        </p:txBody>
      </p:sp>
      <p:sp>
        <p:nvSpPr>
          <p:cNvPr id="205" name="The field of IS is constantly evolving, driven by emerging trends and advancements in technology. Understanding and embracing these trends is crucial for organizations to stay competitive and leverage the potential benefits of new technologies. By stayin"/>
          <p:cNvSpPr txBox="1">
            <a:spLocks noGrp="1"/>
          </p:cNvSpPr>
          <p:nvPr>
            <p:ph idx="1"/>
          </p:nvPr>
        </p:nvSpPr>
        <p:spPr>
          <a:prstGeom prst="rect">
            <a:avLst/>
          </a:prstGeom>
        </p:spPr>
        <p:txBody>
          <a:bodyPr>
            <a:normAutofit fontScale="85000" lnSpcReduction="20000"/>
          </a:bodyPr>
          <a:lstStyle>
            <a:lvl1pPr defTabSz="437514">
              <a:defRPr sz="2914"/>
            </a:lvl1pPr>
          </a:lstStyle>
          <a:p>
            <a:pPr>
              <a:spcBef>
                <a:spcPts val="0"/>
              </a:spcBef>
              <a:spcAft>
                <a:spcPts val="1200"/>
              </a:spcAft>
            </a:pPr>
            <a:r>
              <a:rPr dirty="0"/>
              <a:t>The field of IS is constantly evolving, driven by emerging trends and advancements in technology. </a:t>
            </a:r>
            <a:endParaRPr lang="en-US" dirty="0"/>
          </a:p>
          <a:p>
            <a:pPr>
              <a:spcBef>
                <a:spcPts val="0"/>
              </a:spcBef>
              <a:spcAft>
                <a:spcPts val="1200"/>
              </a:spcAft>
            </a:pPr>
            <a:r>
              <a:rPr dirty="0"/>
              <a:t>Understanding and embracing these trends is crucial for organizations to stay competitive and leverage the potential benefits of new technologies. </a:t>
            </a:r>
            <a:endParaRPr lang="en-US" dirty="0"/>
          </a:p>
          <a:p>
            <a:pPr>
              <a:spcBef>
                <a:spcPts val="0"/>
              </a:spcBef>
              <a:spcAft>
                <a:spcPts val="1200"/>
              </a:spcAft>
            </a:pPr>
            <a:r>
              <a:rPr dirty="0"/>
              <a:t>By staying informed and adapting to these emerging trends, organizations can drive innovation, improve efficiency, and create value for their stakeholders</a:t>
            </a:r>
          </a:p>
        </p:txBody>
      </p:sp>
    </p:spTree>
  </p:cSld>
  <p:clrMapOvr>
    <a:masterClrMapping/>
  </p:clrMapOvr>
  <mc:AlternateContent xmlns:mc="http://schemas.openxmlformats.org/markup-compatibility/2006" xmlns:p14="http://schemas.microsoft.com/office/powerpoint/2010/main">
    <mc:Choice Requires="p14">
      <p:transition advClick="0" advTm="2000">
        <p:fade/>
      </p:transition>
    </mc:Choice>
    <mc:Fallback xmlns:a14="http://schemas.microsoft.com/office/drawing/2010/main" xmlns:m="http://schemas.openxmlformats.org/officeDocument/2006/math" xmlns="">
      <p:transition spd="fast">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pter 2 IS OER PowerPoint Slides " id="{D181EF2E-BFD7-354D-9E94-558C3353A89E}" vid="{63B57268-C12D-1244-B856-AFA1408EAFCF}"/>
    </a:ext>
  </a:extLst>
</a:theme>
</file>

<file path=docProps/app.xml><?xml version="1.0" encoding="utf-8"?>
<Properties xmlns="http://schemas.openxmlformats.org/officeDocument/2006/extended-properties" xmlns:vt="http://schemas.openxmlformats.org/officeDocument/2006/docPropsVTypes">
  <Template>Gallery</Template>
  <TotalTime>3</TotalTime>
  <Words>545</Words>
  <Application>Microsoft Macintosh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Gill Sans MT</vt:lpstr>
      <vt:lpstr>Gallery</vt:lpstr>
      <vt:lpstr>Emerging Trends in IS</vt:lpstr>
      <vt:lpstr>Introduction to Emerging Trends in IS</vt:lpstr>
      <vt:lpstr>Artificial Intelligence (AI) and Machine Learning (ML)</vt:lpstr>
      <vt:lpstr>Internet of Things (IoT)</vt:lpstr>
      <vt:lpstr>Big Data and Analytics</vt:lpstr>
      <vt:lpstr>Cloud Computing</vt:lpstr>
      <vt:lpstr>Cybersecurity</vt:lpstr>
      <vt:lpstr>Ethical and Social Implications</vt:lpstr>
      <vt:lpstr>Conclusion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Trends in IS</dc:title>
  <dc:creator>Roy Wood</dc:creator>
  <cp:lastModifiedBy>Roy Wood</cp:lastModifiedBy>
  <cp:revision>1</cp:revision>
  <dcterms:created xsi:type="dcterms:W3CDTF">2024-01-27T16:18:56Z</dcterms:created>
  <dcterms:modified xsi:type="dcterms:W3CDTF">2024-01-27T16:22:47Z</dcterms:modified>
</cp:coreProperties>
</file>