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1"/>
    <p:restoredTop sz="96327"/>
  </p:normalViewPr>
  <p:slideViewPr>
    <p:cSldViewPr snapToGrid="0">
      <p:cViewPr varScale="1">
        <p:scale>
          <a:sx n="124" d="100"/>
          <a:sy n="124" d="100"/>
        </p:scale>
        <p:origin x="544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1/25/24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1/25/24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1/25/24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Author and Date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600670" y="5929931"/>
            <a:ext cx="10985502" cy="31849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412750">
              <a:lnSpc>
                <a:spcPct val="100000"/>
              </a:lnSpc>
              <a:spcBef>
                <a:spcPts val="0"/>
              </a:spcBef>
              <a:buSzTx/>
              <a:buNone/>
              <a:defRPr sz="1800" b="1"/>
            </a:lvl1pPr>
          </a:lstStyle>
          <a:p>
            <a:r>
              <a:t>Author and Date</a:t>
            </a:r>
          </a:p>
        </p:txBody>
      </p:sp>
      <p:sp>
        <p:nvSpPr>
          <p:cNvPr id="12" name="Presentation Title"/>
          <p:cNvSpPr txBox="1">
            <a:spLocks noGrp="1"/>
          </p:cNvSpPr>
          <p:nvPr>
            <p:ph type="title" hasCustomPrompt="1"/>
          </p:nvPr>
        </p:nvSpPr>
        <p:spPr>
          <a:xfrm>
            <a:off x="603248" y="1287495"/>
            <a:ext cx="10985502" cy="2324101"/>
          </a:xfrm>
          <a:prstGeom prst="rect">
            <a:avLst/>
          </a:prstGeom>
        </p:spPr>
        <p:txBody>
          <a:bodyPr anchor="b"/>
          <a:lstStyle>
            <a:lvl1pPr>
              <a:defRPr sz="5800" spc="-116"/>
            </a:lvl1pPr>
          </a:lstStyle>
          <a:p>
            <a:r>
              <a:t>Presentation Title</a:t>
            </a:r>
          </a:p>
        </p:txBody>
      </p:sp>
      <p:sp>
        <p:nvSpPr>
          <p:cNvPr id="13" name="Body Level One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600671" y="3611595"/>
            <a:ext cx="10985501" cy="952501"/>
          </a:xfrm>
          <a:prstGeom prst="rect">
            <a:avLst/>
          </a:prstGeom>
        </p:spPr>
        <p:txBody>
          <a:bodyPr/>
          <a:lstStyle>
            <a:lvl1pPr marL="0" indent="0" defTabSz="412750">
              <a:lnSpc>
                <a:spcPct val="100000"/>
              </a:lnSpc>
              <a:spcBef>
                <a:spcPts val="0"/>
              </a:spcBef>
              <a:buSzTx/>
              <a:buNone/>
              <a:defRPr sz="2750" b="1"/>
            </a:lvl1pPr>
            <a:lvl2pPr marL="0" indent="228600" defTabSz="412750">
              <a:lnSpc>
                <a:spcPct val="100000"/>
              </a:lnSpc>
              <a:spcBef>
                <a:spcPts val="0"/>
              </a:spcBef>
              <a:buSzTx/>
              <a:buNone/>
              <a:defRPr sz="2750" b="1"/>
            </a:lvl2pPr>
            <a:lvl3pPr marL="0" indent="457200" defTabSz="412750">
              <a:lnSpc>
                <a:spcPct val="100000"/>
              </a:lnSpc>
              <a:spcBef>
                <a:spcPts val="0"/>
              </a:spcBef>
              <a:buSzTx/>
              <a:buNone/>
              <a:defRPr sz="2750" b="1"/>
            </a:lvl3pPr>
            <a:lvl4pPr marL="0" indent="685800" defTabSz="412750">
              <a:lnSpc>
                <a:spcPct val="100000"/>
              </a:lnSpc>
              <a:spcBef>
                <a:spcPts val="0"/>
              </a:spcBef>
              <a:buSzTx/>
              <a:buNone/>
              <a:defRPr sz="2750" b="1"/>
            </a:lvl4pPr>
            <a:lvl5pPr marL="0" indent="914400" defTabSz="412750">
              <a:lnSpc>
                <a:spcPct val="100000"/>
              </a:lnSpc>
              <a:spcBef>
                <a:spcPts val="0"/>
              </a:spcBef>
              <a:buSzTx/>
              <a:buNone/>
              <a:defRPr sz="2750" b="1"/>
            </a:lvl5pPr>
          </a:lstStyle>
          <a:p>
            <a:r>
              <a:t>Presentation Subtitle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4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461068064"/>
      </p:ext>
    </p:extLst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lide Title"/>
          <p:cNvSpPr txBox="1">
            <a:spLocks noGrp="1"/>
          </p:cNvSpPr>
          <p:nvPr>
            <p:ph type="title" hasCustomPrompt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Slide Title</a:t>
            </a:r>
          </a:p>
        </p:txBody>
      </p:sp>
      <p:sp>
        <p:nvSpPr>
          <p:cNvPr id="43" name="Slide Subtitle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603250" y="1186481"/>
            <a:ext cx="10985500" cy="46739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412750">
              <a:lnSpc>
                <a:spcPct val="100000"/>
              </a:lnSpc>
              <a:spcBef>
                <a:spcPts val="0"/>
              </a:spcBef>
              <a:buSzTx/>
              <a:buNone/>
              <a:defRPr sz="2750" b="1"/>
            </a:lvl1pPr>
          </a:lstStyle>
          <a:p>
            <a:r>
              <a:t>Slide Subtitle</a:t>
            </a:r>
          </a:p>
        </p:txBody>
      </p:sp>
      <p:sp>
        <p:nvSpPr>
          <p:cNvPr id="44" name="Body Level One…"/>
          <p:cNvSpPr txBox="1">
            <a:spLocks noGrp="1"/>
          </p:cNvSpPr>
          <p:nvPr>
            <p:ph type="body" idx="1" hasCustomPrompt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Slide bullet text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4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187923187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1/25/24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1/25/24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1/25/24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1/25/24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1/25/24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1/25/24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1/25/24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1/25/24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1/25/24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Author and Date"/>
          <p:cNvSpPr txBox="1">
            <a:spLocks noGrp="1"/>
          </p:cNvSpPr>
          <p:nvPr>
            <p:ph type="body" idx="21"/>
          </p:nvPr>
        </p:nvSpPr>
        <p:spPr>
          <a:xfrm>
            <a:off x="600671" y="5765544"/>
            <a:ext cx="10985502" cy="318490"/>
          </a:xfrm>
          <a:prstGeom prst="rect">
            <a:avLst/>
          </a:prstGeom>
        </p:spPr>
        <p:txBody>
          <a:bodyPr>
            <a:normAutofit fontScale="92500" lnSpcReduction="20000"/>
          </a:bodyPr>
          <a:lstStyle/>
          <a:p>
            <a:endParaRPr dirty="0"/>
          </a:p>
        </p:txBody>
      </p:sp>
      <p:sp>
        <p:nvSpPr>
          <p:cNvPr id="172" name="Introduction to Business Information Systems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Introduction to Business Information Systems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E7FCB8-2286-3A3B-735A-F00DE207225E}"/>
              </a:ext>
            </a:extLst>
          </p:cNvPr>
          <p:cNvSpPr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What is a Business Information System?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>
            <a:normAutofit fontScale="90000"/>
          </a:bodyPr>
          <a:lstStyle/>
          <a:p>
            <a:r>
              <a:rPr dirty="0"/>
              <a:t>What is a Business Information System?</a:t>
            </a:r>
          </a:p>
        </p:txBody>
      </p:sp>
      <p:sp>
        <p:nvSpPr>
          <p:cNvPr id="177" name="A business information system (IS) is a set of interconnected components that work together to collect, process, store, and distribute information to support decision-making, coordination, control, analysis, and visualization in an organization"/>
          <p:cNvSpPr txBox="1">
            <a:spLocks noGrp="1"/>
          </p:cNvSpPr>
          <p:nvPr>
            <p:ph idx="1"/>
          </p:nvPr>
        </p:nvSpPr>
        <p:spPr>
          <a:prstGeom prst="rect">
            <a:avLst/>
          </a:prstGeom>
        </p:spPr>
        <p:txBody>
          <a:bodyPr>
            <a:normAutofit/>
          </a:bodyPr>
          <a:lstStyle>
            <a:lvl1pPr defTabSz="586104">
              <a:defRPr sz="3905"/>
            </a:lvl1pPr>
          </a:lstStyle>
          <a:p>
            <a:pPr marL="0" indent="0">
              <a:buNone/>
            </a:pPr>
            <a:r>
              <a:rPr sz="2800" dirty="0"/>
              <a:t>A business information system (IS) is a set of interconnected components that work together to collect, process, store, and distribute information to support decision-making, coordination, control, analysis, and visualization in an organization</a:t>
            </a:r>
          </a:p>
        </p:txBody>
      </p:sp>
    </p:spTree>
  </p:cSld>
  <p:clrMapOvr>
    <a:masterClrMapping/>
  </p:clrMapOvr>
  <p:transition spd="med" advClick="0" advTm="2000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Components of a Business Information System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>
            <a:noAutofit/>
          </a:bodyPr>
          <a:lstStyle>
            <a:lvl1pPr defTabSz="2267655">
              <a:defRPr sz="7905" spc="-158"/>
            </a:lvl1pPr>
          </a:lstStyle>
          <a:p>
            <a:r>
              <a:rPr sz="3600" dirty="0"/>
              <a:t>Components of </a:t>
            </a:r>
            <a:r>
              <a:rPr sz="3600" dirty="0" err="1"/>
              <a:t>a</a:t>
            </a:r>
            <a:r>
              <a:rPr lang="en-US" sz="3600" dirty="0" err="1"/>
              <a:t>N</a:t>
            </a:r>
            <a:r>
              <a:rPr lang="en-US" sz="3600" dirty="0"/>
              <a:t> </a:t>
            </a:r>
            <a:r>
              <a:rPr sz="3600" dirty="0"/>
              <a:t>Information System</a:t>
            </a:r>
          </a:p>
        </p:txBody>
      </p:sp>
      <p:sp>
        <p:nvSpPr>
          <p:cNvPr id="181" name="Hardware: Physical devices such as computers, servers, and networking equipment.…"/>
          <p:cNvSpPr txBox="1">
            <a:spLocks noGrp="1"/>
          </p:cNvSpPr>
          <p:nvPr>
            <p:ph idx="1"/>
          </p:nvPr>
        </p:nvSpPr>
        <p:spPr>
          <a:xfrm>
            <a:off x="1451579" y="2015732"/>
            <a:ext cx="9603275" cy="3933005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pPr marL="274320" indent="-274320" defTabSz="1097253">
              <a:spcBef>
                <a:spcPts val="0"/>
              </a:spcBef>
              <a:spcAft>
                <a:spcPts val="1200"/>
              </a:spcAft>
              <a:defRPr sz="4319"/>
            </a:pPr>
            <a:r>
              <a:rPr sz="2000" dirty="0"/>
              <a:t>Hardware: Physical devices such as computers, servers, and networking equipment.</a:t>
            </a:r>
          </a:p>
          <a:p>
            <a:pPr marL="274320" indent="-274320" defTabSz="1097253">
              <a:spcBef>
                <a:spcPts val="0"/>
              </a:spcBef>
              <a:spcAft>
                <a:spcPts val="1200"/>
              </a:spcAft>
              <a:defRPr sz="4319"/>
            </a:pPr>
            <a:r>
              <a:rPr sz="2000" dirty="0"/>
              <a:t>Software: Programs and applications that enable data processing and information management.</a:t>
            </a:r>
          </a:p>
          <a:p>
            <a:pPr marL="274320" indent="-274320" defTabSz="1097253">
              <a:spcBef>
                <a:spcPts val="0"/>
              </a:spcBef>
              <a:spcAft>
                <a:spcPts val="1200"/>
              </a:spcAft>
              <a:defRPr sz="4319"/>
            </a:pPr>
            <a:r>
              <a:rPr sz="2000" dirty="0"/>
              <a:t>Data: Raw facts and figures that are processed and transformed into meaningful information.</a:t>
            </a:r>
          </a:p>
          <a:p>
            <a:pPr marL="274320" indent="-274320" defTabSz="1097253">
              <a:spcBef>
                <a:spcPts val="0"/>
              </a:spcBef>
              <a:spcAft>
                <a:spcPts val="1200"/>
              </a:spcAft>
              <a:defRPr sz="4319"/>
            </a:pPr>
            <a:r>
              <a:rPr sz="2000" dirty="0"/>
              <a:t>Procedures: Rules and guidelines that govern the operation and use of the system.</a:t>
            </a:r>
          </a:p>
          <a:p>
            <a:pPr marL="274320" indent="-274320" defTabSz="1097253">
              <a:spcBef>
                <a:spcPts val="0"/>
              </a:spcBef>
              <a:spcAft>
                <a:spcPts val="1200"/>
              </a:spcAft>
              <a:defRPr sz="4319"/>
            </a:pPr>
            <a:r>
              <a:rPr sz="2000" dirty="0"/>
              <a:t>People: Users who interact with the system to input, process, and retrieve information.</a:t>
            </a:r>
          </a:p>
          <a:p>
            <a:pPr marL="274320" indent="-274320" defTabSz="1097253">
              <a:spcBef>
                <a:spcPts val="0"/>
              </a:spcBef>
              <a:spcAft>
                <a:spcPts val="1200"/>
              </a:spcAft>
              <a:defRPr sz="4319"/>
            </a:pPr>
            <a:r>
              <a:rPr sz="2000" dirty="0"/>
              <a:t>Networks: Communication channels that enable the transfer of data and information between system components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advClick="0" advTm="2000">
        <p:fade/>
      </p:transition>
    </mc:Choice>
    <mc:Fallback xmlns:a14="http://schemas.microsoft.com/office/drawing/2010/main" xmlns:m="http://schemas.openxmlformats.org/officeDocument/2006/math" xmlns="">
      <p:transition spd="fast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Types of Business Information Systems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>
            <a:normAutofit fontScale="90000"/>
          </a:bodyPr>
          <a:lstStyle/>
          <a:p>
            <a:r>
              <a:rPr dirty="0"/>
              <a:t>Types of Business Information Systems</a:t>
            </a:r>
          </a:p>
        </p:txBody>
      </p:sp>
      <p:sp>
        <p:nvSpPr>
          <p:cNvPr id="185" name="Transaction Processing Systems (TPS): Record and process routine transactions such as sales, purchases, and payments.…"/>
          <p:cNvSpPr txBox="1">
            <a:spLocks noGrp="1"/>
          </p:cNvSpPr>
          <p:nvPr>
            <p:ph idx="1"/>
          </p:nvPr>
        </p:nvSpPr>
        <p:spPr>
          <a:xfrm>
            <a:off x="1451579" y="2015732"/>
            <a:ext cx="9603275" cy="3891908"/>
          </a:xfrm>
          <a:prstGeom prst="rect">
            <a:avLst/>
          </a:prstGeom>
        </p:spPr>
        <p:txBody>
          <a:bodyPr>
            <a:normAutofit fontScale="85000" lnSpcReduction="10000"/>
          </a:bodyPr>
          <a:lstStyle/>
          <a:p>
            <a:pPr marL="195072" indent="-195072" defTabSz="780268">
              <a:spcBef>
                <a:spcPts val="0"/>
              </a:spcBef>
              <a:spcAft>
                <a:spcPts val="1200"/>
              </a:spcAft>
              <a:defRPr sz="3072"/>
            </a:pPr>
            <a:r>
              <a:rPr sz="1600" dirty="0"/>
              <a:t> Transaction Processing Systems (TPS): Record and process routine transactions such as sales, purchases, and payments.</a:t>
            </a:r>
          </a:p>
          <a:p>
            <a:pPr marL="195072" indent="-195072" defTabSz="780268">
              <a:spcBef>
                <a:spcPts val="0"/>
              </a:spcBef>
              <a:spcAft>
                <a:spcPts val="1200"/>
              </a:spcAft>
              <a:defRPr sz="3072"/>
            </a:pPr>
            <a:r>
              <a:rPr sz="1600" dirty="0"/>
              <a:t>Management Information Systems (MIS): Provide reports and summaries of operational data to support managerial decision-making.</a:t>
            </a:r>
          </a:p>
          <a:p>
            <a:pPr marL="195072" indent="-195072" defTabSz="780268">
              <a:spcBef>
                <a:spcPts val="0"/>
              </a:spcBef>
              <a:spcAft>
                <a:spcPts val="1200"/>
              </a:spcAft>
              <a:defRPr sz="3072"/>
            </a:pPr>
            <a:r>
              <a:rPr sz="1600" dirty="0"/>
              <a:t>Decision Support Systems (DSS): Assist in complex decision-making by analyzing data and providing insights and recommendations.</a:t>
            </a:r>
          </a:p>
          <a:p>
            <a:pPr marL="195072" indent="-195072" defTabSz="780268">
              <a:spcBef>
                <a:spcPts val="0"/>
              </a:spcBef>
              <a:spcAft>
                <a:spcPts val="1200"/>
              </a:spcAft>
              <a:defRPr sz="3072"/>
            </a:pPr>
            <a:r>
              <a:rPr sz="1600" dirty="0"/>
              <a:t>Executive Support Systems (ESS): Provide strategic information to top-level executives for planning and decision-making.</a:t>
            </a:r>
          </a:p>
          <a:p>
            <a:pPr marL="195072" indent="-195072" defTabSz="780268">
              <a:spcBef>
                <a:spcPts val="0"/>
              </a:spcBef>
              <a:spcAft>
                <a:spcPts val="1200"/>
              </a:spcAft>
              <a:defRPr sz="3072"/>
            </a:pPr>
            <a:r>
              <a:rPr sz="1600" dirty="0"/>
              <a:t>Enterprise Resource Planning (ERP) Systems: Integrate and manage core business processes and data across functional areas.</a:t>
            </a:r>
          </a:p>
          <a:p>
            <a:pPr marL="195072" indent="-195072" defTabSz="780268">
              <a:spcBef>
                <a:spcPts val="0"/>
              </a:spcBef>
              <a:spcAft>
                <a:spcPts val="1200"/>
              </a:spcAft>
              <a:defRPr sz="3072"/>
            </a:pPr>
            <a:r>
              <a:rPr sz="1600" dirty="0"/>
              <a:t>Customer Relationship Management (CRM) Systems: Manage customer interactions and support sales and marketing activities.</a:t>
            </a:r>
          </a:p>
          <a:p>
            <a:pPr marL="195072" indent="-195072" defTabSz="780268">
              <a:spcBef>
                <a:spcPts val="0"/>
              </a:spcBef>
              <a:spcAft>
                <a:spcPts val="1200"/>
              </a:spcAft>
              <a:defRPr sz="3072"/>
            </a:pPr>
            <a:r>
              <a:rPr sz="1600" dirty="0"/>
              <a:t>Supply Chain Management (SCM) Systems: Coordinate and optimize the flow of goods, services, and information across the supply chain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advClick="0" advTm="2000">
        <p:fade/>
      </p:transition>
    </mc:Choice>
    <mc:Fallback xmlns:a14="http://schemas.microsoft.com/office/drawing/2010/main" xmlns:m="http://schemas.openxmlformats.org/officeDocument/2006/math" xmlns="">
      <p:transition spd="fast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Benefits of Business Information Systems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>
            <a:normAutofit/>
          </a:bodyPr>
          <a:lstStyle/>
          <a:p>
            <a:r>
              <a:rPr dirty="0"/>
              <a:t>Benefits of </a:t>
            </a:r>
            <a:r>
              <a:rPr lang="en-US" dirty="0"/>
              <a:t>an</a:t>
            </a:r>
            <a:r>
              <a:rPr dirty="0"/>
              <a:t> Information System</a:t>
            </a:r>
          </a:p>
        </p:txBody>
      </p:sp>
      <p:sp>
        <p:nvSpPr>
          <p:cNvPr id="189" name="Improved Efficiency: Automation of routine tasks and streamlined processes.…"/>
          <p:cNvSpPr txBox="1">
            <a:spLocks noGrp="1"/>
          </p:cNvSpPr>
          <p:nvPr>
            <p:ph idx="1"/>
          </p:nvPr>
        </p:nvSpPr>
        <p:spPr>
          <a:prstGeom prst="rect">
            <a:avLst/>
          </a:prstGeom>
        </p:spPr>
        <p:txBody>
          <a:bodyPr>
            <a:normAutofit/>
          </a:bodyPr>
          <a:lstStyle/>
          <a:p>
            <a:pPr marL="277368" indent="-277368" defTabSz="1109444">
              <a:spcBef>
                <a:spcPts val="0"/>
              </a:spcBef>
              <a:spcAft>
                <a:spcPts val="1200"/>
              </a:spcAft>
              <a:defRPr sz="4368"/>
            </a:pPr>
            <a:r>
              <a:rPr sz="1800" dirty="0"/>
              <a:t>Improved Efficiency: Automation of routine tasks and streamlined processes.</a:t>
            </a:r>
          </a:p>
          <a:p>
            <a:pPr marL="277368" indent="-277368" defTabSz="1109444">
              <a:spcBef>
                <a:spcPts val="0"/>
              </a:spcBef>
              <a:spcAft>
                <a:spcPts val="1200"/>
              </a:spcAft>
              <a:defRPr sz="4368"/>
            </a:pPr>
            <a:r>
              <a:rPr sz="1800" dirty="0"/>
              <a:t>Enhanced Decision-Making: Access to real-time data and analytical tools.</a:t>
            </a:r>
          </a:p>
          <a:p>
            <a:pPr marL="277368" indent="-277368" defTabSz="1109444">
              <a:spcBef>
                <a:spcPts val="0"/>
              </a:spcBef>
              <a:spcAft>
                <a:spcPts val="1200"/>
              </a:spcAft>
              <a:defRPr sz="4368"/>
            </a:pPr>
            <a:r>
              <a:rPr sz="1800" dirty="0"/>
              <a:t>Increased Productivity: Collaboration and communication tools for efficient teamwork.</a:t>
            </a:r>
          </a:p>
          <a:p>
            <a:pPr marL="277368" indent="-277368" defTabSz="1109444">
              <a:spcBef>
                <a:spcPts val="0"/>
              </a:spcBef>
              <a:spcAft>
                <a:spcPts val="1200"/>
              </a:spcAft>
              <a:defRPr sz="4368"/>
            </a:pPr>
            <a:r>
              <a:rPr sz="1800" dirty="0"/>
              <a:t>Better Customer Service: Improved tracking and management of customer interactions.</a:t>
            </a:r>
          </a:p>
          <a:p>
            <a:pPr marL="277368" indent="-277368" defTabSz="1109444">
              <a:spcBef>
                <a:spcPts val="0"/>
              </a:spcBef>
              <a:spcAft>
                <a:spcPts val="1200"/>
              </a:spcAft>
              <a:defRPr sz="4368"/>
            </a:pPr>
            <a:r>
              <a:rPr sz="1800" dirty="0"/>
              <a:t>Competitive Advantage: Strategic insights and data-driven decision-making.</a:t>
            </a:r>
          </a:p>
          <a:p>
            <a:pPr marL="277368" indent="-277368" defTabSz="1109444">
              <a:spcBef>
                <a:spcPts val="0"/>
              </a:spcBef>
              <a:spcAft>
                <a:spcPts val="1200"/>
              </a:spcAft>
              <a:defRPr sz="4368"/>
            </a:pPr>
            <a:r>
              <a:rPr sz="1800" dirty="0"/>
              <a:t>Cost Savings: Reduction in manual labor and paperwork.</a:t>
            </a:r>
          </a:p>
          <a:p>
            <a:pPr marL="277368" indent="-277368" defTabSz="1109444">
              <a:spcBef>
                <a:spcPts val="0"/>
              </a:spcBef>
              <a:spcAft>
                <a:spcPts val="1200"/>
              </a:spcAft>
              <a:defRPr sz="4368"/>
            </a:pPr>
            <a:r>
              <a:rPr sz="1800" dirty="0"/>
              <a:t>Improved Data Security: Centralized data storage and access controls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advClick="0" advTm="2000">
        <p:fade/>
      </p:transition>
    </mc:Choice>
    <mc:Fallback xmlns:a14="http://schemas.microsoft.com/office/drawing/2010/main" xmlns:m="http://schemas.openxmlformats.org/officeDocument/2006/math" xmlns="">
      <p:transition spd="fast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Challenges of Implementing Business Information Systems"/>
          <p:cNvSpPr txBox="1">
            <a:spLocks noGrp="1"/>
          </p:cNvSpPr>
          <p:nvPr>
            <p:ph type="title"/>
          </p:nvPr>
        </p:nvSpPr>
        <p:spPr>
          <a:xfrm>
            <a:off x="1451579" y="455198"/>
            <a:ext cx="9603275" cy="1049235"/>
          </a:xfrm>
          <a:prstGeom prst="rect">
            <a:avLst/>
          </a:prstGeom>
        </p:spPr>
        <p:txBody>
          <a:bodyPr>
            <a:noAutofit/>
          </a:bodyPr>
          <a:lstStyle>
            <a:lvl1pPr defTabSz="1804370">
              <a:defRPr sz="6290" spc="-125"/>
            </a:lvl1pPr>
          </a:lstStyle>
          <a:p>
            <a:r>
              <a:rPr sz="4000" dirty="0"/>
              <a:t>Challenges of Implementing Information Systems</a:t>
            </a:r>
          </a:p>
        </p:txBody>
      </p:sp>
      <p:sp>
        <p:nvSpPr>
          <p:cNvPr id="193" name="Cost: Initial investment and ongoing maintenance expenses.…"/>
          <p:cNvSpPr txBox="1">
            <a:spLocks noGrp="1"/>
          </p:cNvSpPr>
          <p:nvPr>
            <p:ph idx="1"/>
          </p:nvPr>
        </p:nvSpPr>
        <p:spPr>
          <a:prstGeom prst="rect">
            <a:avLst/>
          </a:prstGeom>
        </p:spPr>
        <p:txBody>
          <a:bodyPr>
            <a:normAutofit fontScale="40000" lnSpcReduction="20000"/>
          </a:bodyPr>
          <a:lstStyle/>
          <a:p>
            <a:pPr marL="277368" indent="-277368" defTabSz="1109444">
              <a:spcBef>
                <a:spcPts val="2000"/>
              </a:spcBef>
              <a:defRPr sz="4368"/>
            </a:pPr>
            <a:r>
              <a:rPr dirty="0"/>
              <a:t>Cost: Initial investment and ongoing maintenance expenses.</a:t>
            </a:r>
          </a:p>
          <a:p>
            <a:pPr marL="277368" indent="-277368" defTabSz="1109444">
              <a:spcBef>
                <a:spcPts val="2000"/>
              </a:spcBef>
              <a:defRPr sz="4368"/>
            </a:pPr>
            <a:r>
              <a:rPr dirty="0"/>
              <a:t>Resistance to Change: User resistance and reluctance to adopt new technologies.</a:t>
            </a:r>
          </a:p>
          <a:p>
            <a:pPr marL="277368" indent="-277368" defTabSz="1109444">
              <a:spcBef>
                <a:spcPts val="2000"/>
              </a:spcBef>
              <a:defRPr sz="4368"/>
            </a:pPr>
            <a:r>
              <a:rPr dirty="0"/>
              <a:t>Integration Issues: Compatibility with existing systems and data migration challenges.</a:t>
            </a:r>
          </a:p>
          <a:p>
            <a:pPr marL="277368" indent="-277368" defTabSz="1109444">
              <a:spcBef>
                <a:spcPts val="2000"/>
              </a:spcBef>
              <a:defRPr sz="4368"/>
            </a:pPr>
            <a:r>
              <a:rPr dirty="0"/>
              <a:t>Data Quality and Governance: Ensuring accuracy, integrity, and security of data.</a:t>
            </a:r>
          </a:p>
          <a:p>
            <a:pPr marL="277368" indent="-277368" defTabSz="1109444">
              <a:spcBef>
                <a:spcPts val="2000"/>
              </a:spcBef>
              <a:defRPr sz="4368"/>
            </a:pPr>
            <a:r>
              <a:rPr dirty="0"/>
              <a:t>Training and Skill Gaps: Providing training and support for system users.</a:t>
            </a:r>
          </a:p>
          <a:p>
            <a:pPr marL="277368" indent="-277368" defTabSz="1109444">
              <a:spcBef>
                <a:spcPts val="2000"/>
              </a:spcBef>
              <a:defRPr sz="4368"/>
            </a:pPr>
            <a:r>
              <a:rPr dirty="0"/>
              <a:t>System Reliability and Downtime: Ensuring system availability and minimizing disruptions.</a:t>
            </a:r>
          </a:p>
          <a:p>
            <a:pPr marL="277368" indent="-277368" defTabSz="1109444">
              <a:spcBef>
                <a:spcPts val="2000"/>
              </a:spcBef>
              <a:defRPr sz="4368"/>
            </a:pPr>
            <a:r>
              <a:rPr dirty="0"/>
              <a:t>Scalability: Ability to handle increasing volumes of data and users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advClick="0" advTm="2000">
        <p:fade/>
      </p:transition>
    </mc:Choice>
    <mc:Fallback xmlns:a14="http://schemas.microsoft.com/office/drawing/2010/main" xmlns:m="http://schemas.openxmlformats.org/officeDocument/2006/math" xmlns="">
      <p:transition spd="fast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Future Trends in Business Information Systems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>
            <a:noAutofit/>
          </a:bodyPr>
          <a:lstStyle>
            <a:lvl1pPr defTabSz="2267655">
              <a:defRPr sz="7905" spc="-158"/>
            </a:lvl1pPr>
          </a:lstStyle>
          <a:p>
            <a:r>
              <a:rPr sz="4000" dirty="0"/>
              <a:t>Future</a:t>
            </a:r>
            <a:r>
              <a:rPr lang="en-US" sz="4000" dirty="0"/>
              <a:t> </a:t>
            </a:r>
            <a:r>
              <a:rPr sz="4000" dirty="0"/>
              <a:t>Trends in Information Systems</a:t>
            </a:r>
          </a:p>
        </p:txBody>
      </p:sp>
      <p:sp>
        <p:nvSpPr>
          <p:cNvPr id="197" name="Big Data Analytics: Leveraging large volumes of data for insights and decision-making.…"/>
          <p:cNvSpPr txBox="1">
            <a:spLocks noGrp="1"/>
          </p:cNvSpPr>
          <p:nvPr>
            <p:ph idx="1"/>
          </p:nvPr>
        </p:nvSpPr>
        <p:spPr>
          <a:xfrm>
            <a:off x="1451579" y="2015732"/>
            <a:ext cx="9603275" cy="3655603"/>
          </a:xfrm>
          <a:prstGeom prst="rect">
            <a:avLst/>
          </a:prstGeom>
        </p:spPr>
        <p:txBody>
          <a:bodyPr>
            <a:normAutofit fontScale="92500" lnSpcReduction="10000"/>
          </a:bodyPr>
          <a:lstStyle/>
          <a:p>
            <a:pPr marL="271272" indent="-271272" defTabSz="1085061">
              <a:spcBef>
                <a:spcPts val="2000"/>
              </a:spcBef>
              <a:defRPr sz="4272"/>
            </a:pPr>
            <a:r>
              <a:rPr sz="1800" dirty="0"/>
              <a:t> Big Data Analytics: Leveraging large volumes of data for insights and decision-making.</a:t>
            </a:r>
          </a:p>
          <a:p>
            <a:pPr marL="271272" indent="-271272" defTabSz="1085061">
              <a:spcBef>
                <a:spcPts val="2000"/>
              </a:spcBef>
              <a:defRPr sz="4272"/>
            </a:pPr>
            <a:r>
              <a:rPr sz="1800" dirty="0"/>
              <a:t>Cloud Computing: Accessing and storing data and applications over the internet.</a:t>
            </a:r>
          </a:p>
          <a:p>
            <a:pPr marL="271272" indent="-271272" defTabSz="1085061">
              <a:spcBef>
                <a:spcPts val="2000"/>
              </a:spcBef>
              <a:defRPr sz="4272"/>
            </a:pPr>
            <a:r>
              <a:rPr sz="1800" dirty="0"/>
              <a:t>Mobile Technologies: Enabling anytime, anywhere access to information and systems.</a:t>
            </a:r>
          </a:p>
          <a:p>
            <a:pPr marL="271272" indent="-271272" defTabSz="1085061">
              <a:spcBef>
                <a:spcPts val="2000"/>
              </a:spcBef>
              <a:defRPr sz="4272"/>
            </a:pPr>
            <a:r>
              <a:rPr sz="1800" dirty="0"/>
              <a:t>Artificial Intelligence (AI) and Machine Learning: Automating tasks and improving decision-making.</a:t>
            </a:r>
          </a:p>
          <a:p>
            <a:pPr marL="271272" indent="-271272" defTabSz="1085061">
              <a:spcBef>
                <a:spcPts val="2000"/>
              </a:spcBef>
              <a:defRPr sz="4272"/>
            </a:pPr>
            <a:r>
              <a:rPr sz="1800" dirty="0"/>
              <a:t>Internet of Things (IoT): Connecting devices and sensors to collect and exchange data.</a:t>
            </a:r>
          </a:p>
          <a:p>
            <a:pPr marL="271272" indent="-271272" defTabSz="1085061">
              <a:spcBef>
                <a:spcPts val="2000"/>
              </a:spcBef>
              <a:defRPr sz="4272"/>
            </a:pPr>
            <a:r>
              <a:rPr sz="1800" dirty="0"/>
              <a:t>Blockchain Technology: Secure and transparent record-keeping and transactions.</a:t>
            </a:r>
          </a:p>
          <a:p>
            <a:pPr marL="271272" indent="-271272" defTabSz="1085061">
              <a:spcBef>
                <a:spcPts val="2000"/>
              </a:spcBef>
              <a:defRPr sz="4272"/>
            </a:pPr>
            <a:r>
              <a:rPr sz="1800" dirty="0"/>
              <a:t>Cybersecurity: Protecting data and systems from threats and breaches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advClick="0" advTm="2000">
        <p:fade/>
      </p:transition>
    </mc:Choice>
    <mc:Fallback xmlns:a14="http://schemas.microsoft.com/office/drawing/2010/main" xmlns:m="http://schemas.openxmlformats.org/officeDocument/2006/math" xmlns="">
      <p:transition spd="fast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Author and Date"/>
          <p:cNvSpPr txBox="1">
            <a:spLocks noGrp="1"/>
          </p:cNvSpPr>
          <p:nvPr>
            <p:ph type="body" idx="21"/>
          </p:nvPr>
        </p:nvSpPr>
        <p:spPr>
          <a:xfrm>
            <a:off x="600670" y="5796367"/>
            <a:ext cx="10985502" cy="318490"/>
          </a:xfrm>
          <a:prstGeom prst="rect">
            <a:avLst/>
          </a:prstGeom>
        </p:spPr>
        <p:txBody>
          <a:bodyPr>
            <a:normAutofit fontScale="92500" lnSpcReduction="20000"/>
          </a:bodyPr>
          <a:lstStyle/>
          <a:p>
            <a:endParaRPr/>
          </a:p>
        </p:txBody>
      </p:sp>
      <p:sp>
        <p:nvSpPr>
          <p:cNvPr id="200" name="Any questions?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Any questions?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advClick="0" advTm="2000">
        <p:fade/>
      </p:transition>
    </mc:Choice>
    <mc:Fallback xmlns:a14="http://schemas.microsoft.com/office/drawing/2010/main" xmlns:m="http://schemas.openxmlformats.org/officeDocument/2006/math" xmlns="">
      <p:transition spd="fast">
        <p:fade/>
      </p:transition>
    </mc:Fallback>
  </mc:AlternateContent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11</TotalTime>
  <Words>559</Words>
  <Application>Microsoft Macintosh PowerPoint</Application>
  <PresentationFormat>Widescreen</PresentationFormat>
  <Paragraphs>43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Gill Sans MT</vt:lpstr>
      <vt:lpstr>Gallery</vt:lpstr>
      <vt:lpstr>Introduction to Business Information Systems</vt:lpstr>
      <vt:lpstr>What is a Business Information System?</vt:lpstr>
      <vt:lpstr>Components of aN Information System</vt:lpstr>
      <vt:lpstr>Types of Business Information Systems</vt:lpstr>
      <vt:lpstr>Benefits of an Information System</vt:lpstr>
      <vt:lpstr>Challenges of Implementing Information Systems</vt:lpstr>
      <vt:lpstr>Future Trends in Information Systems</vt:lpstr>
      <vt:lpstr>Any questions?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Business Information Systems</dc:title>
  <dc:creator>Roy Wood</dc:creator>
  <cp:lastModifiedBy>Roy Wood</cp:lastModifiedBy>
  <cp:revision>1</cp:revision>
  <dcterms:created xsi:type="dcterms:W3CDTF">2024-01-25T16:10:44Z</dcterms:created>
  <dcterms:modified xsi:type="dcterms:W3CDTF">2024-01-25T16:22:07Z</dcterms:modified>
</cp:coreProperties>
</file>